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90" r:id="rId4"/>
  </p:sldMasterIdLst>
  <p:sldIdLst>
    <p:sldId id="263" r:id="rId5"/>
    <p:sldId id="270" r:id="rId6"/>
    <p:sldId id="265" r:id="rId7"/>
    <p:sldId id="277" r:id="rId8"/>
    <p:sldId id="278" r:id="rId9"/>
    <p:sldId id="275" r:id="rId10"/>
    <p:sldId id="276" r:id="rId11"/>
    <p:sldId id="280" r:id="rId12"/>
    <p:sldId id="281" r:id="rId13"/>
    <p:sldId id="282" r:id="rId14"/>
    <p:sldId id="279" r:id="rId15"/>
    <p:sldId id="273" r:id="rId16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utura PT Book" panose="020B0502020204020303" pitchFamily="34" charset="-52"/>
      <p:regular r:id="rId21"/>
      <p:italic r:id="rId22"/>
    </p:embeddedFont>
    <p:embeddedFont>
      <p:font typeface="Futura PT Demi" panose="020B0702020204020303" pitchFamily="34" charset="-52"/>
      <p:regular r:id="rId23"/>
      <p:bold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37267B-4689-AA35-8D8C-DAA0AB14FA3A}" v="102" dt="2022-08-17T08:05:04.0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65"/>
    <p:restoredTop sz="96405"/>
  </p:normalViewPr>
  <p:slideViewPr>
    <p:cSldViewPr snapToGrid="0" snapToObjects="1">
      <p:cViewPr varScale="1">
        <p:scale>
          <a:sx n="50" d="100"/>
          <a:sy n="50" d="100"/>
        </p:scale>
        <p:origin x="43" y="6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312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FBAE40"/>
          </p15:clr>
        </p15:guide>
        <p15:guide id="2" pos="393" userDrawn="1">
          <p15:clr>
            <a:srgbClr val="FBAE40"/>
          </p15:clr>
        </p15:guide>
        <p15:guide id="3" pos="7287" userDrawn="1">
          <p15:clr>
            <a:srgbClr val="FBAE40"/>
          </p15:clr>
        </p15:guide>
        <p15:guide id="4" pos="6244" userDrawn="1">
          <p15:clr>
            <a:srgbClr val="FBAE40"/>
          </p15:clr>
        </p15:guide>
        <p15:guide id="5" pos="6108" userDrawn="1">
          <p15:clr>
            <a:srgbClr val="FBAE40"/>
          </p15:clr>
        </p15:guide>
        <p15:guide id="6" pos="5065" userDrawn="1">
          <p15:clr>
            <a:srgbClr val="FBAE40"/>
          </p15:clr>
        </p15:guide>
        <p15:guide id="7" pos="4929" userDrawn="1">
          <p15:clr>
            <a:srgbClr val="FBAE40"/>
          </p15:clr>
        </p15:guide>
        <p15:guide id="8" pos="3908" userDrawn="1">
          <p15:clr>
            <a:srgbClr val="FBAE40"/>
          </p15:clr>
        </p15:guide>
        <p15:guide id="9" orient="horz" pos="3748" userDrawn="1">
          <p15:clr>
            <a:srgbClr val="FBAE40"/>
          </p15:clr>
        </p15:guide>
        <p15:guide id="10" pos="1436" userDrawn="1">
          <p15:clr>
            <a:srgbClr val="FBAE40"/>
          </p15:clr>
        </p15:guide>
        <p15:guide id="11" pos="1572" userDrawn="1">
          <p15:clr>
            <a:srgbClr val="FBAE40"/>
          </p15:clr>
        </p15:guide>
        <p15:guide id="12" pos="2615" userDrawn="1">
          <p15:clr>
            <a:srgbClr val="FBAE40"/>
          </p15:clr>
        </p15:guide>
        <p15:guide id="13" pos="2729" userDrawn="1">
          <p15:clr>
            <a:srgbClr val="FBAE40"/>
          </p15:clr>
        </p15:guide>
        <p15:guide id="14" pos="3772" userDrawn="1">
          <p15:clr>
            <a:srgbClr val="FBAE40"/>
          </p15:clr>
        </p15:guide>
        <p15:guide id="15" orient="horz" pos="404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61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emf"/><Relationship Id="rId7" Type="http://schemas.openxmlformats.org/officeDocument/2006/relationships/image" Target="../media/image11.png"/><Relationship Id="rId12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3.emf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5285E2-56FE-AFA3-47D6-25B19760C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76F332-9A0E-3122-C4CC-171C216D6685}"/>
              </a:ext>
            </a:extLst>
          </p:cNvPr>
          <p:cNvSpPr txBox="1"/>
          <p:nvPr/>
        </p:nvSpPr>
        <p:spPr>
          <a:xfrm>
            <a:off x="7943424" y="3751725"/>
            <a:ext cx="348850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–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8 сентября, </a:t>
            </a:r>
            <a:endParaRPr lang="en-US" sz="2400" b="1" dirty="0">
              <a:solidFill>
                <a:schemeClr val="bg1"/>
              </a:solidFill>
              <a:latin typeface="Futura PT Demi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Иркутск </a:t>
            </a:r>
          </a:p>
          <a:p>
            <a:r>
              <a:rPr lang="ru-RU" sz="1800" dirty="0">
                <a:solidFill>
                  <a:schemeClr val="bg1"/>
                </a:solidFill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Байкал Бизнес Центр</a:t>
            </a:r>
            <a:endParaRPr lang="en-RU" sz="1800" dirty="0">
              <a:solidFill>
                <a:schemeClr val="bg1"/>
              </a:solidFill>
              <a:latin typeface="Futura PT Book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8439F0-0BC6-3DBA-FB63-C5C9D9B2FF03}"/>
              </a:ext>
            </a:extLst>
          </p:cNvPr>
          <p:cNvSpPr txBox="1"/>
          <p:nvPr/>
        </p:nvSpPr>
        <p:spPr>
          <a:xfrm>
            <a:off x="532624" y="3616822"/>
            <a:ext cx="6000007" cy="256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GB" sz="45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VII </a:t>
            </a:r>
            <a:r>
              <a:rPr lang="ru-RU" sz="45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Всероссийская </a:t>
            </a:r>
            <a:r>
              <a:rPr lang="en-GB" sz="45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GMP-</a:t>
            </a:r>
            <a:r>
              <a:rPr lang="ru-RU" sz="45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конференция </a:t>
            </a:r>
          </a:p>
          <a:p>
            <a:pPr>
              <a:lnSpc>
                <a:spcPts val="4800"/>
              </a:lnSpc>
            </a:pPr>
            <a:r>
              <a:rPr lang="ru-RU" sz="45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с </a:t>
            </a:r>
            <a:r>
              <a:rPr lang="ru-RU" sz="4500" b="1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международным участием</a:t>
            </a:r>
            <a:endParaRPr lang="ru-RU" sz="4500" b="1" dirty="0">
              <a:solidFill>
                <a:schemeClr val="bg1"/>
              </a:solidFill>
              <a:latin typeface="Futura PT Demi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3449FFA0-0680-9F4A-EDF3-C72611DBE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8" y="538308"/>
            <a:ext cx="2244003" cy="375843"/>
          </a:xfrm>
          <a:prstGeom prst="rect">
            <a:avLst/>
          </a:prstGeom>
        </p:spPr>
      </p:pic>
      <p:pic>
        <p:nvPicPr>
          <p:cNvPr id="3" name="Picture 14">
            <a:extLst>
              <a:ext uri="{FF2B5EF4-FFF2-40B4-BE49-F238E27FC236}">
                <a16:creationId xmlns:a16="http://schemas.microsoft.com/office/drawing/2014/main" id="{5C083BA6-7B51-2E2F-741C-FEC12D626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393" y="493303"/>
            <a:ext cx="1233007" cy="677862"/>
          </a:xfrm>
          <a:prstGeom prst="rect">
            <a:avLst/>
          </a:prstGeom>
        </p:spPr>
      </p:pic>
      <p:pic>
        <p:nvPicPr>
          <p:cNvPr id="4" name="Picture 16">
            <a:extLst>
              <a:ext uri="{FF2B5EF4-FFF2-40B4-BE49-F238E27FC236}">
                <a16:creationId xmlns:a16="http://schemas.microsoft.com/office/drawing/2014/main" id="{D4B1D1F7-C176-518D-1265-338A7485D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8118" y="96983"/>
            <a:ext cx="2997201" cy="147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00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8172" y="3011091"/>
            <a:ext cx="6303810" cy="38469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D4A6CF-5AF0-F53D-F4FE-9FD819DC8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629" y="211851"/>
            <a:ext cx="809435" cy="7542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1B95A7C-D742-7911-8726-1AF838F5FB4C}"/>
              </a:ext>
            </a:extLst>
          </p:cNvPr>
          <p:cNvSpPr txBox="1"/>
          <p:nvPr/>
        </p:nvSpPr>
        <p:spPr>
          <a:xfrm>
            <a:off x="594703" y="448219"/>
            <a:ext cx="10005564" cy="1134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4000" b="1" dirty="0"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Использование национальных стандартных образцов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07772" y="2204008"/>
            <a:ext cx="11048656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Наиболее перспективный путь развития отечественной </a:t>
            </a:r>
            <a:r>
              <a:rPr lang="ru-RU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фармпромышленности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07772" y="2858844"/>
            <a:ext cx="9013371" cy="287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Квалификация стандартного образца в соответствии с ГОСТ 8.315-97: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/>
              <a:t>Государственный СО; </a:t>
            </a:r>
            <a:r>
              <a:rPr lang="ru-RU" b="1" dirty="0"/>
              <a:t>ГСО</a:t>
            </a:r>
            <a:r>
              <a:rPr lang="ru-RU" dirty="0"/>
              <a:t>, признанный национальным органом по стандартизации, метрологии сертификации (далее- национальный орган по метрологии), применяемый во всех областях народного хозяйства страны, включая сферы распространения государственного метрологического контроля и надзора.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/>
              <a:t>Отраслевой СО; </a:t>
            </a:r>
            <a:r>
              <a:rPr lang="ru-RU" b="1" dirty="0"/>
              <a:t>ОСО</a:t>
            </a:r>
            <a:r>
              <a:rPr lang="ru-RU" dirty="0"/>
              <a:t>: Стандартный образец, утвержденный органом, наделенным соответствующими полномочиями от Государственного органа управления или от объединения юридических лиц, применяемый на предприятиях и в организациях отрасли или объединения юридических лиц, утвердивших СО.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644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8172" y="3011091"/>
            <a:ext cx="6303810" cy="38469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D4A6CF-5AF0-F53D-F4FE-9FD819DC8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629" y="211851"/>
            <a:ext cx="809435" cy="7542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1B95A7C-D742-7911-8726-1AF838F5FB4C}"/>
              </a:ext>
            </a:extLst>
          </p:cNvPr>
          <p:cNvSpPr txBox="1"/>
          <p:nvPr/>
        </p:nvSpPr>
        <p:spPr>
          <a:xfrm>
            <a:off x="594703" y="448219"/>
            <a:ext cx="10005564" cy="621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4000" b="1" dirty="0"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Дистанционное взаимодействие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61850" y="1489392"/>
            <a:ext cx="11042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</a:endParaRPr>
          </a:p>
          <a:p>
            <a:pPr algn="just"/>
            <a:endParaRPr lang="ru-RU" b="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1850" y="1365158"/>
            <a:ext cx="1044157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Постановление Правительства РФ от 05.04.2022 N 593.</a:t>
            </a:r>
            <a:endParaRPr lang="ru-RU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п.66 </a:t>
            </a:r>
          </a:p>
          <a:p>
            <a:r>
              <a:rPr lang="ru-RU" dirty="0">
                <a:latin typeface="Times New Roman" panose="02020603050405020304" pitchFamily="18" charset="0"/>
              </a:rPr>
              <a:t>…Проведение предусмотренных частью 7 статьи 52.1 Федерального закона "Об обращении лекарственных средств" испытаний указанных лекарственных препаратов </a:t>
            </a:r>
            <a:r>
              <a:rPr lang="ru-RU" b="1" dirty="0">
                <a:latin typeface="Times New Roman" panose="02020603050405020304" pitchFamily="18" charset="0"/>
              </a:rPr>
              <a:t>допускается</a:t>
            </a:r>
            <a:r>
              <a:rPr lang="ru-RU" dirty="0">
                <a:latin typeface="Times New Roman" panose="02020603050405020304" pitchFamily="18" charset="0"/>
              </a:rPr>
              <a:t> с использованием средств дистанционного взаимодействия, в том числе посредством аудио- или видеосвязи, в режиме реального времени посредством видеосвязи.</a:t>
            </a: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r>
              <a:rPr lang="ru-RU" dirty="0"/>
              <a:t>Письмо Росздравнадзора от 19.08.2022 N 02И-899/22 "О применении раздела VII постановления Правительства Российской Федерации N 593</a:t>
            </a:r>
          </a:p>
          <a:p>
            <a:endParaRPr lang="ru-RU" dirty="0"/>
          </a:p>
          <a:p>
            <a:r>
              <a:rPr lang="ru-RU" dirty="0"/>
              <a:t>Приложение – ИНФОРМАЦИЯ ПО ПРОВЕДЕНИЮ ИСПЫТАНИЙ С ИСПОЛЬЗОВАНИЕМ СРЕДСТВ ДИСТАНЦИОННОГО ВЗАИМОДЕЙСТВИЯ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3417522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32D2CC-E002-303F-A0E9-78B213D27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BB6958-7CA8-1B9C-6D5B-B4C8F990A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585" y="1353054"/>
            <a:ext cx="2461599" cy="4122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670E67-58BC-3958-434E-28138DD5D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681" y="1353054"/>
            <a:ext cx="1200166" cy="65980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CE16A2-AB10-06E5-E052-8F38BC99B1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3178" y="1301747"/>
            <a:ext cx="2829166" cy="6318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C0BD2B-6344-2DAB-5108-ECC160726CD5}"/>
              </a:ext>
            </a:extLst>
          </p:cNvPr>
          <p:cNvSpPr txBox="1"/>
          <p:nvPr/>
        </p:nvSpPr>
        <p:spPr>
          <a:xfrm>
            <a:off x="1201349" y="672674"/>
            <a:ext cx="2087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ОРГАНИЗАТОРЫ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BB5E10-6BDA-118A-945A-A4A5098A2966}"/>
              </a:ext>
            </a:extLst>
          </p:cNvPr>
          <p:cNvSpPr txBox="1"/>
          <p:nvPr/>
        </p:nvSpPr>
        <p:spPr>
          <a:xfrm>
            <a:off x="1201348" y="2541900"/>
            <a:ext cx="297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ГЕНЕРАЛЬНЫЙ ПАРТНЕР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17CF94-4FF9-EE5C-52CE-1A73B23F16E9}"/>
              </a:ext>
            </a:extLst>
          </p:cNvPr>
          <p:cNvSpPr txBox="1"/>
          <p:nvPr/>
        </p:nvSpPr>
        <p:spPr>
          <a:xfrm>
            <a:off x="5651160" y="2579517"/>
            <a:ext cx="3616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СТРАТЕГИЧЕСКИЕ ПАРТНЕРЫ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2003F5-34FE-BA7A-2544-69877A3E031D}"/>
              </a:ext>
            </a:extLst>
          </p:cNvPr>
          <p:cNvSpPr txBox="1"/>
          <p:nvPr/>
        </p:nvSpPr>
        <p:spPr>
          <a:xfrm>
            <a:off x="1201346" y="4567542"/>
            <a:ext cx="3193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ГЕНЕРАЛЬНЫЙ ИНФОРМАЦИОННЫЙ ПАРТНЕР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2BC0BF-B31E-13D4-1770-05309133EA6A}"/>
              </a:ext>
            </a:extLst>
          </p:cNvPr>
          <p:cNvSpPr txBox="1"/>
          <p:nvPr/>
        </p:nvSpPr>
        <p:spPr>
          <a:xfrm>
            <a:off x="5111887" y="4567542"/>
            <a:ext cx="3193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ГЕНЕРАЛЬНЫЙ  ИНФОРМАЦИОННО-АНАЛИТИЧЕСКИЙ  ПАРТНЕР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C4EA3E-B6C0-0BB0-7867-220C26D33B8F}"/>
              </a:ext>
            </a:extLst>
          </p:cNvPr>
          <p:cNvSpPr txBox="1"/>
          <p:nvPr/>
        </p:nvSpPr>
        <p:spPr>
          <a:xfrm>
            <a:off x="8973002" y="4583762"/>
            <a:ext cx="2854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ИНФОРМАЦИОННЫЙ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ПАРТНЕР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1B41A57-2E2D-E3D1-95D8-D3408E667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323" y="5131774"/>
            <a:ext cx="2313834" cy="112238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E24FD39-DD1F-C2AE-079C-4F595F48E2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4585" y="3219334"/>
            <a:ext cx="2684943" cy="7753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9BE18AC-3169-8E02-4C03-A67BCCA5D6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0249" y="2701284"/>
            <a:ext cx="2471592" cy="168086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895A9A2-85E9-C522-F453-A6066477EE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02194" y="5293808"/>
            <a:ext cx="2722195" cy="71152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C15F8-6133-A78A-4AD6-C560AC026A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67256" y="4787619"/>
            <a:ext cx="1826851" cy="1826851"/>
          </a:xfrm>
          <a:prstGeom prst="rect">
            <a:avLst/>
          </a:prstGeom>
        </p:spPr>
      </p:pic>
      <p:pic>
        <p:nvPicPr>
          <p:cNvPr id="2" name="Рисунок 9">
            <a:extLst>
              <a:ext uri="{FF2B5EF4-FFF2-40B4-BE49-F238E27FC236}">
                <a16:creationId xmlns:a16="http://schemas.microsoft.com/office/drawing/2014/main" id="{D3A7B6C6-D7A1-963F-FB85-B0786CE4C3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39100" y="2815714"/>
            <a:ext cx="2257425" cy="1340871"/>
          </a:xfrm>
          <a:prstGeom prst="rect">
            <a:avLst/>
          </a:prstGeom>
        </p:spPr>
      </p:pic>
      <p:pic>
        <p:nvPicPr>
          <p:cNvPr id="11" name="Picture 16">
            <a:extLst>
              <a:ext uri="{FF2B5EF4-FFF2-40B4-BE49-F238E27FC236}">
                <a16:creationId xmlns:a16="http://schemas.microsoft.com/office/drawing/2014/main" id="{B9124280-C084-0A95-30E2-BBC5A20A5C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76718" y="249383"/>
            <a:ext cx="2854326" cy="139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28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690531-3C18-6FD1-12D3-E4048518A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679D5B4-5551-8917-1956-601C42E8CBF5}"/>
              </a:ext>
            </a:extLst>
          </p:cNvPr>
          <p:cNvSpPr txBox="1"/>
          <p:nvPr/>
        </p:nvSpPr>
        <p:spPr>
          <a:xfrm>
            <a:off x="623888" y="2185050"/>
            <a:ext cx="9948585" cy="3172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20"/>
              </a:lnSpc>
            </a:pPr>
            <a:r>
              <a:rPr lang="ru-RU" sz="54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Испытания лекарственных средств при вводе в гражданский оборот Особенности 2022 года </a:t>
            </a:r>
            <a:endParaRPr lang="x-none" sz="5400" b="1" dirty="0">
              <a:solidFill>
                <a:schemeClr val="bg1"/>
              </a:solidFill>
              <a:latin typeface="Futura PT Demi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A95FE36-4123-4F5B-8F63-935EBB555826}"/>
              </a:ext>
            </a:extLst>
          </p:cNvPr>
          <p:cNvSpPr/>
          <p:nvPr/>
        </p:nvSpPr>
        <p:spPr>
          <a:xfrm>
            <a:off x="-332723" y="5497776"/>
            <a:ext cx="61581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Сомов Дмитрий Владимирович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Врио генерального директора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ФГБУ «ИМЦЭУАОСМП» РОСЗДРАВНАДЗОРА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Иркутск, 2022 год</a:t>
            </a:r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7A20788F-4B6C-FA4C-0F61-DE825A2DC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8" y="538308"/>
            <a:ext cx="2244003" cy="375843"/>
          </a:xfrm>
          <a:prstGeom prst="rect">
            <a:avLst/>
          </a:prstGeom>
        </p:spPr>
      </p:pic>
      <p:pic>
        <p:nvPicPr>
          <p:cNvPr id="4" name="Picture 14">
            <a:extLst>
              <a:ext uri="{FF2B5EF4-FFF2-40B4-BE49-F238E27FC236}">
                <a16:creationId xmlns:a16="http://schemas.microsoft.com/office/drawing/2014/main" id="{3AEB3576-F2AD-DCBD-E35E-4B234C3F4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393" y="493303"/>
            <a:ext cx="1233007" cy="677862"/>
          </a:xfrm>
          <a:prstGeom prst="rect">
            <a:avLst/>
          </a:prstGeom>
        </p:spPr>
      </p:pic>
      <p:pic>
        <p:nvPicPr>
          <p:cNvPr id="5" name="Picture 16">
            <a:extLst>
              <a:ext uri="{FF2B5EF4-FFF2-40B4-BE49-F238E27FC236}">
                <a16:creationId xmlns:a16="http://schemas.microsoft.com/office/drawing/2014/main" id="{081B04C2-2FE8-9872-9065-EC4F54855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8118" y="96983"/>
            <a:ext cx="2997201" cy="147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1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8172" y="3011091"/>
            <a:ext cx="6303810" cy="38469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D4A6CF-5AF0-F53D-F4FE-9FD819DC8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629" y="211851"/>
            <a:ext cx="809435" cy="7542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1B95A7C-D742-7911-8726-1AF838F5FB4C}"/>
              </a:ext>
            </a:extLst>
          </p:cNvPr>
          <p:cNvSpPr txBox="1"/>
          <p:nvPr/>
        </p:nvSpPr>
        <p:spPr>
          <a:xfrm>
            <a:off x="594703" y="448219"/>
            <a:ext cx="10005564" cy="2159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4000" b="1" dirty="0"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Испытания качества при вводе в гражданский оборот в 2022 году по состоянию на 01 августа (ФГБУ "ИМЦЭУАОСМП" Росздравнадзора)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5066"/>
              </p:ext>
            </p:extLst>
          </p:nvPr>
        </p:nvGraphicFramePr>
        <p:xfrm>
          <a:off x="594703" y="3336005"/>
          <a:ext cx="10703043" cy="2565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742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0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637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 лекарственные препараты, кроме лекарственных препаратов, впервые произведенных в Российской Федерации или впервые ввезенных в Российскую Федерацию и иммунобиологических лекарственных препаратов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1007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Впервые производимые в Российской Федерации или впервые ввозимые в Российскую Федерацию лекарственные препараты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1579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Иммунобиологические лекарственные препараты (вакцины, сыворотки, иммуноглобулины, токсины и антитоксины, аллергены)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1256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3842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497144" y="6102866"/>
            <a:ext cx="4060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Для сравнения: за весь 2021 год - </a:t>
            </a:r>
            <a:r>
              <a:rPr lang="ru-RU" b="1" dirty="0">
                <a:solidFill>
                  <a:srgbClr val="FF0000"/>
                </a:solidFill>
              </a:rPr>
              <a:t>6717</a:t>
            </a:r>
          </a:p>
        </p:txBody>
      </p:sp>
    </p:spTree>
    <p:extLst>
      <p:ext uri="{BB962C8B-B14F-4D97-AF65-F5344CB8AC3E}">
        <p14:creationId xmlns:p14="http://schemas.microsoft.com/office/powerpoint/2010/main" val="86964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8172" y="3011091"/>
            <a:ext cx="6303810" cy="38469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D4A6CF-5AF0-F53D-F4FE-9FD819DC8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629" y="211851"/>
            <a:ext cx="809435" cy="7542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1B95A7C-D742-7911-8726-1AF838F5FB4C}"/>
              </a:ext>
            </a:extLst>
          </p:cNvPr>
          <p:cNvSpPr txBox="1"/>
          <p:nvPr/>
        </p:nvSpPr>
        <p:spPr>
          <a:xfrm>
            <a:off x="594703" y="448219"/>
            <a:ext cx="10005564" cy="621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4000" b="1" dirty="0"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Особенности 2022 года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61850" y="1489392"/>
            <a:ext cx="110424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Постановление Правительства РФ от 05.04.2022 N 593 "Об особенностях обращения лекарственных средств для медицинского применения в случае дефектуры или риска возникновения дефектуры лекарственных препаратов в связи с введением в отношении Российской Федерации ограничительных мер экономического характера»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Приказ Минздрава № 339н от 19.05.2022 «О межведомственной комиссии по определению дефектуры или риска возникновения дефектуры лекарственных препаратов, выдачи заключений об определении дефектуры или риска возникновения дефектуры лекарственных препаратов, о возможности (невозможности) временного обращения серии (партии) незарегистрированного лекарственного препарата и о возможности (невозможности) обращения в Российской Федерации серии (партии) лекарственного препарата в упаковке, предназначенной для обращения на территории иностранных государств, лекарственных препаратов, в отношении которых есть </a:t>
            </a:r>
            <a:r>
              <a:rPr lang="ru-RU" dirty="0" err="1"/>
              <a:t>дефектура</a:t>
            </a:r>
            <a:r>
              <a:rPr lang="ru-RU" dirty="0"/>
              <a:t> или риск ее возникновения, в связи с введением в отношении Российской Федерации ограничительных мер экономического характера, а также об утверждении форм указанных заключений»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&lt;Письмо&gt; Росздравнадзора от 19.08.2022 N 02И-899/22 "О применении раздела VII постановления Правительства Российской Федерации N 593"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5098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8172" y="3011091"/>
            <a:ext cx="6303810" cy="38469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D4A6CF-5AF0-F53D-F4FE-9FD819DC8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629" y="211851"/>
            <a:ext cx="809435" cy="7542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1B95A7C-D742-7911-8726-1AF838F5FB4C}"/>
              </a:ext>
            </a:extLst>
          </p:cNvPr>
          <p:cNvSpPr txBox="1"/>
          <p:nvPr/>
        </p:nvSpPr>
        <p:spPr>
          <a:xfrm>
            <a:off x="594703" y="448219"/>
            <a:ext cx="10005564" cy="1134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4000" b="1" dirty="0"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Государственный контроль (надзор)</a:t>
            </a:r>
          </a:p>
          <a:p>
            <a:pPr>
              <a:lnSpc>
                <a:spcPts val="4000"/>
              </a:lnSpc>
            </a:pPr>
            <a:r>
              <a:rPr lang="ru-RU" sz="4000" b="1" dirty="0"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Особенности 2022 года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61850" y="1489392"/>
            <a:ext cx="110424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</a:rPr>
              <a:t>Постановление Правительства РФ от 10.03.2022 N 336 "Об особенностях организации и осуществления государственного контроля (надзора), муниципального контроля"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</a:rPr>
              <a:t>Постановление Правительства РФ от 24.03.2022 N 448 "Об особенностях осуществления государственного контроля (надзора), муниципального контроля в отношении аккредитованных организаций, осуществляющих деятельность в области информационных технологий, и о внесении изменений в некоторые акты Правительства Российской Федерации«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</a:endParaRPr>
          </a:p>
          <a:p>
            <a:pPr algn="just"/>
            <a:r>
              <a:rPr lang="ru-RU" i="1" dirty="0">
                <a:latin typeface="Times New Roman" panose="02020603050405020304" pitchFamily="18" charset="0"/>
              </a:rPr>
              <a:t>в абзаце шестом: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</a:rPr>
              <a:t>слова "федерального государственного контроля (надзора) за состоянием" заменить словами "государственного контроля (надзора) за состоянием";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</a:rPr>
              <a:t>после слов "объектов культурного наследия" дополнить словами ", федерального государственного контроля (надзора)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 сфере обращения лекарственных средств</a:t>
            </a:r>
            <a:r>
              <a:rPr lang="ru-RU" i="1" dirty="0">
                <a:latin typeface="Times New Roman" panose="02020603050405020304" pitchFamily="18" charset="0"/>
              </a:rPr>
              <a:t>";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</a:endParaRPr>
          </a:p>
          <a:p>
            <a:pPr algn="just"/>
            <a:endParaRPr lang="ru-RU" b="0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226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8172" y="3011091"/>
            <a:ext cx="6303810" cy="38469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D4A6CF-5AF0-F53D-F4FE-9FD819DC8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629" y="211851"/>
            <a:ext cx="809435" cy="7542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1B95A7C-D742-7911-8726-1AF838F5FB4C}"/>
              </a:ext>
            </a:extLst>
          </p:cNvPr>
          <p:cNvSpPr txBox="1"/>
          <p:nvPr/>
        </p:nvSpPr>
        <p:spPr>
          <a:xfrm>
            <a:off x="594703" y="448219"/>
            <a:ext cx="10005564" cy="621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4000" b="1" dirty="0"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Предоставление стандартных образцов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694613"/>
              </p:ext>
            </p:extLst>
          </p:nvPr>
        </p:nvGraphicFramePr>
        <p:xfrm>
          <a:off x="670559" y="1158246"/>
          <a:ext cx="10678499" cy="5082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2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1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8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7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78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9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25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588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филиал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общее количество запросов стандартных образцов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количество наименований стандартных образцов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предоставлено в течении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количество серий образцов лекарственных средств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30 дней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60 дней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90 дней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более 90 дней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Гудермес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35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~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~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Екатеринбург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320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453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723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136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53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Казань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90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269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218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183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Красноярск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147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222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423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283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17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Курск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97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97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240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74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88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54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Москва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123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199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334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182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55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~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~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Ростов-на-Дону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83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109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185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45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-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Санкт-Петербург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207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207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250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206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~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~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Симферополь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132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167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194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30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44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20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Ставрополь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52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38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~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~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Тамбов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53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77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97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~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~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Хабаровск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144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206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284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172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62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Ярославль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238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238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448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281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58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~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Всего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1671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2331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3458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1642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403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127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84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2" marR="7122" marT="7122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351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8172" y="3011091"/>
            <a:ext cx="6303810" cy="38469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D4A6CF-5AF0-F53D-F4FE-9FD819DC8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629" y="211851"/>
            <a:ext cx="809435" cy="7542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1B95A7C-D742-7911-8726-1AF838F5FB4C}"/>
              </a:ext>
            </a:extLst>
          </p:cNvPr>
          <p:cNvSpPr txBox="1"/>
          <p:nvPr/>
        </p:nvSpPr>
        <p:spPr>
          <a:xfrm>
            <a:off x="594703" y="448219"/>
            <a:ext cx="10005564" cy="621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4000" b="1" dirty="0"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Предоставление стандартных образцов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588381"/>
              </p:ext>
            </p:extLst>
          </p:nvPr>
        </p:nvGraphicFramePr>
        <p:xfrm>
          <a:off x="5721531" y="4109227"/>
          <a:ext cx="6183086" cy="167946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649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3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32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32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256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период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предоставлено в течение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5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30 дней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60 дней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90 дней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более 90 дней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19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01.01.2022-01.08.2022 г., 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52,6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12,6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14,3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19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01.01.2021-31.12.2021 г.,%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72,8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17,9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51" y="1650272"/>
            <a:ext cx="5031034" cy="47331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306458" y="6251366"/>
            <a:ext cx="1220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(с) -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EDQM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36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8172" y="3011091"/>
            <a:ext cx="6303810" cy="38469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D4A6CF-5AF0-F53D-F4FE-9FD819DC8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629" y="211851"/>
            <a:ext cx="809435" cy="7542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1B95A7C-D742-7911-8726-1AF838F5FB4C}"/>
              </a:ext>
            </a:extLst>
          </p:cNvPr>
          <p:cNvSpPr txBox="1"/>
          <p:nvPr/>
        </p:nvSpPr>
        <p:spPr>
          <a:xfrm>
            <a:off x="594703" y="448219"/>
            <a:ext cx="10005564" cy="1134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4000" b="1" dirty="0"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Использование вторичных стандартных образцов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4703" y="1762388"/>
            <a:ext cx="11031240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Фармакопея Российской Федерации (Общая фармакопейная статья "Стандартные образцы. ОФС.1.1.0007.18") позволяет использование рабочих (вторичных) стандартных образцов, утвержденных в установленном порядке и аттестованных с использованием международных или фармакопейных стандартных образцов.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703" y="3117056"/>
            <a:ext cx="110312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Совета Евразийской экономической комиссии от 03.11.2016 N 77 "Об утверждении Правил надлежащей производственной практики Евразийского экономического союза“, часть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</a:p>
          <a:p>
            <a:pPr algn="just"/>
            <a:endParaRPr lang="en-US" dirty="0">
              <a:latin typeface="Times New Roman" panose="02020603050405020304" pitchFamily="18" charset="0"/>
            </a:endParaRPr>
          </a:p>
          <a:p>
            <a:pPr algn="just"/>
            <a:r>
              <a:rPr lang="ru-RU" i="1" dirty="0">
                <a:latin typeface="Times New Roman" panose="02020603050405020304" pitchFamily="18" charset="0"/>
              </a:rPr>
              <a:t>11.19. Вторичные стандартные образцы следует готовить, идентифицировать, испытывать, утверждать и хранить надлежащим образом. Перед первым использованием следует определять пригодность (провести первичную квалификацию) каждой серии вторичного стандартного образца путем сравнения с первичным стандартным образцом.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4703" y="5826162"/>
            <a:ext cx="10090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ISO GUIDE 80:2014 Guidance for the in-house preparation of quality control materials (QCMs)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48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8172" y="3011091"/>
            <a:ext cx="6303810" cy="38469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D4A6CF-5AF0-F53D-F4FE-9FD819DC8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629" y="211851"/>
            <a:ext cx="809435" cy="7542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1B95A7C-D742-7911-8726-1AF838F5FB4C}"/>
              </a:ext>
            </a:extLst>
          </p:cNvPr>
          <p:cNvSpPr txBox="1"/>
          <p:nvPr/>
        </p:nvSpPr>
        <p:spPr>
          <a:xfrm>
            <a:off x="594703" y="448219"/>
            <a:ext cx="10005564" cy="1134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4000" b="1" dirty="0"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Использование вторичных стандартных образцов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94704" y="1893260"/>
            <a:ext cx="1104865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утвержденных в установленном порядке и аттестованных с использованием международных или фармакопейных стандартных образцов.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2513" y="3105835"/>
            <a:ext cx="113211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What GMP inspectors expect on Reference Standards - by </a:t>
            </a:r>
            <a:r>
              <a:rPr lang="en-US" i="1" dirty="0" err="1"/>
              <a:t>Sotirios</a:t>
            </a:r>
            <a:r>
              <a:rPr lang="en-US" i="1" dirty="0"/>
              <a:t> </a:t>
            </a:r>
            <a:r>
              <a:rPr lang="en-US" i="1" dirty="0" err="1"/>
              <a:t>Paraschos</a:t>
            </a:r>
            <a:r>
              <a:rPr lang="en-US" i="1" dirty="0"/>
              <a:t>, Inspector Certification Department EDQM</a:t>
            </a:r>
            <a:r>
              <a:rPr lang="ru-RU" i="1" dirty="0"/>
              <a:t>:</a:t>
            </a:r>
          </a:p>
          <a:p>
            <a:endParaRPr lang="ru-RU" i="1" dirty="0"/>
          </a:p>
          <a:p>
            <a:r>
              <a:rPr lang="ru-RU" dirty="0"/>
              <a:t>За период 2011- 2022 годов было отмечено 41 несоответствие, касающееся использования вторичных стандартных образцов,</a:t>
            </a:r>
          </a:p>
          <a:p>
            <a:pPr marL="714375"/>
            <a:r>
              <a:rPr lang="ru-RU" dirty="0"/>
              <a:t>- из них 16  связаны с отсутствием или недостаточным объемом квалификации ВСО по отношению к первичному стандартному образцу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Lacking or inadequate qualification of working std. against Ph. Eur. RS</a:t>
            </a:r>
            <a:r>
              <a:rPr lang="ru-RU" dirty="0"/>
              <a:t>)</a:t>
            </a:r>
          </a:p>
          <a:p>
            <a:endParaRPr lang="ru-RU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48550" y="5826162"/>
            <a:ext cx="5138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- </a:t>
            </a:r>
            <a:r>
              <a:rPr lang="ru-RU" i="1" dirty="0"/>
              <a:t>Изменения в Постановление 593 готовятся.</a:t>
            </a:r>
          </a:p>
        </p:txBody>
      </p:sp>
    </p:spTree>
    <p:extLst>
      <p:ext uri="{BB962C8B-B14F-4D97-AF65-F5344CB8AC3E}">
        <p14:creationId xmlns:p14="http://schemas.microsoft.com/office/powerpoint/2010/main" val="548304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105511-a3fc-490d-a5ef-ccc53796ea20" xsi:nil="true"/>
    <lcf76f155ced4ddcb4097134ff3c332f xmlns="f35e3ae3-7573-4125-897b-4f0f89651cbc">
      <Terms xmlns="http://schemas.microsoft.com/office/infopath/2007/PartnerControls"/>
    </lcf76f155ced4ddcb4097134ff3c332f>
    <_Flow_SignoffStatus xmlns="f35e3ae3-7573-4125-897b-4f0f89651cbc" xsi:nil="true"/>
    <_x041f__x0440__x043e__x0435__x043a__x0442_ xmlns="f35e3ae3-7573-4125-897b-4f0f89651cb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654F8B2A4E22546A728E14F65E9F67A" ma:contentTypeVersion="23" ma:contentTypeDescription="Создание документа." ma:contentTypeScope="" ma:versionID="33e6078cdcf15994f594a3a52b0cf36b">
  <xsd:schema xmlns:xsd="http://www.w3.org/2001/XMLSchema" xmlns:xs="http://www.w3.org/2001/XMLSchema" xmlns:p="http://schemas.microsoft.com/office/2006/metadata/properties" xmlns:ns2="f35e3ae3-7573-4125-897b-4f0f89651cbc" xmlns:ns3="37105511-a3fc-490d-a5ef-ccc53796ea20" targetNamespace="http://schemas.microsoft.com/office/2006/metadata/properties" ma:root="true" ma:fieldsID="0700517cc46c586d1fb909996059bfce" ns2:_="" ns3:_="">
    <xsd:import namespace="f35e3ae3-7573-4125-897b-4f0f89651cbc"/>
    <xsd:import namespace="37105511-a3fc-490d-a5ef-ccc53796ea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x041f__x0440__x043e__x0435__x043a__x0442_" minOccurs="0"/>
                <xsd:element ref="ns2:_Flow_SignoffStatu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e3ae3-7573-4125-897b-4f0f89651c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x041f__x0440__x043e__x0435__x043a__x0442_" ma:index="20" nillable="true" ma:displayName="Проект" ma:list="{1fb43538-4fe3-4ed7-a58b-dde58782388f}" ma:internalName="_x041f__x0440__x043e__x0435__x043a__x0442_" ma:showField="_x041d__x0430__x0438__x043c__x04">
      <xsd:simpleType>
        <xsd:restriction base="dms:Lookup"/>
      </xsd:simpleType>
    </xsd:element>
    <xsd:element name="_Flow_SignoffStatus" ma:index="21" nillable="true" ma:displayName="Состояние одобрения" ma:internalName="_x0421__x043e__x0441__x0442__x043e__x044f__x043d__x0438__x0435__x0020__x043e__x0434__x043e__x0431__x0440__x0435__x043d__x0438__x044f_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fe1d91d0-6d72-47dc-8152-3abfdcc45d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105511-a3fc-490d-a5ef-ccc53796ea2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844ec85-c7a4-4aa6-85cc-bc9522b804b6}" ma:internalName="TaxCatchAll" ma:showField="CatchAllData" ma:web="37105511-a3fc-490d-a5ef-ccc53796ea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3E3BA7-9E49-4C39-A934-1925D3441570}">
  <ds:schemaRefs>
    <ds:schemaRef ds:uri="http://schemas.microsoft.com/office/2006/documentManagement/types"/>
    <ds:schemaRef ds:uri="f35e3ae3-7573-4125-897b-4f0f89651cbc"/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37105511-a3fc-490d-a5ef-ccc53796ea2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5FA30E4-0A2F-4104-AB80-642A2A753C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1A06D8-3638-4A6E-821F-1361919888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5e3ae3-7573-4125-897b-4f0f89651cbc"/>
    <ds:schemaRef ds:uri="37105511-a3fc-490d-a5ef-ccc53796ea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1390</TotalTime>
  <Words>1000</Words>
  <Application>Microsoft Office PowerPoint</Application>
  <PresentationFormat>Широкоэкранный</PresentationFormat>
  <Paragraphs>208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Futura PT Demi</vt:lpstr>
      <vt:lpstr>Arial</vt:lpstr>
      <vt:lpstr>Calibri</vt:lpstr>
      <vt:lpstr>Futura PT Book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Джанина Джанина</cp:lastModifiedBy>
  <cp:revision>76</cp:revision>
  <dcterms:created xsi:type="dcterms:W3CDTF">2022-06-27T14:29:11Z</dcterms:created>
  <dcterms:modified xsi:type="dcterms:W3CDTF">2022-09-06T11:07:06Z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0x0101006654F8B2A4E22546A728E14F65E9F67A</vt:lpwstr>
  </property>
  <property fmtid="{D5CDD505-2E9C-101B-9397-08002B2CF9AE}" pid="3" name="MediaServiceImageTags">
    <vt:lpwstr/>
  </property>
</Properties>
</file>