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0" r:id="rId1"/>
  </p:sldMasterIdLst>
  <p:sldIdLst>
    <p:sldId id="263" r:id="rId2"/>
    <p:sldId id="270" r:id="rId3"/>
    <p:sldId id="273" r:id="rId4"/>
    <p:sldId id="274" r:id="rId5"/>
    <p:sldId id="275" r:id="rId6"/>
    <p:sldId id="276" r:id="rId7"/>
    <p:sldId id="277" r:id="rId8"/>
    <p:sldId id="278" r:id="rId9"/>
    <p:sldId id="279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utura PT Book" panose="020B0502020204020303" pitchFamily="34" charset="-52"/>
      <p:regular r:id="rId15"/>
      <p:italic r:id="rId16"/>
    </p:embeddedFont>
    <p:embeddedFont>
      <p:font typeface="Futura PT Demi" panose="020B0702020204020303" pitchFamily="34" charset="-52"/>
      <p:regular r:id="rId17"/>
      <p:bold r:id="rId18"/>
      <p:italic r:id="rId19"/>
    </p:embeddedFont>
  </p:embeddedFontLst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/>
    <p:restoredTop sz="96405"/>
  </p:normalViewPr>
  <p:slideViewPr>
    <p:cSldViewPr snapToGrid="0" snapToObjects="1">
      <p:cViewPr varScale="1">
        <p:scale>
          <a:sx n="60" d="100"/>
          <a:sy n="60" d="100"/>
        </p:scale>
        <p:origin x="58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31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FBAE40"/>
          </p15:clr>
        </p15:guide>
        <p15:guide id="2" pos="393" userDrawn="1">
          <p15:clr>
            <a:srgbClr val="FBAE40"/>
          </p15:clr>
        </p15:guide>
        <p15:guide id="3" pos="7287" userDrawn="1">
          <p15:clr>
            <a:srgbClr val="FBAE40"/>
          </p15:clr>
        </p15:guide>
        <p15:guide id="4" pos="6244" userDrawn="1">
          <p15:clr>
            <a:srgbClr val="FBAE40"/>
          </p15:clr>
        </p15:guide>
        <p15:guide id="5" pos="6108" userDrawn="1">
          <p15:clr>
            <a:srgbClr val="FBAE40"/>
          </p15:clr>
        </p15:guide>
        <p15:guide id="6" pos="5065" userDrawn="1">
          <p15:clr>
            <a:srgbClr val="FBAE40"/>
          </p15:clr>
        </p15:guide>
        <p15:guide id="7" pos="4929" userDrawn="1">
          <p15:clr>
            <a:srgbClr val="FBAE40"/>
          </p15:clr>
        </p15:guide>
        <p15:guide id="8" pos="3908" userDrawn="1">
          <p15:clr>
            <a:srgbClr val="FBAE40"/>
          </p15:clr>
        </p15:guide>
        <p15:guide id="9" orient="horz" pos="3748" userDrawn="1">
          <p15:clr>
            <a:srgbClr val="FBAE40"/>
          </p15:clr>
        </p15:guide>
        <p15:guide id="10" pos="1436" userDrawn="1">
          <p15:clr>
            <a:srgbClr val="FBAE40"/>
          </p15:clr>
        </p15:guide>
        <p15:guide id="11" pos="1572" userDrawn="1">
          <p15:clr>
            <a:srgbClr val="FBAE40"/>
          </p15:clr>
        </p15:guide>
        <p15:guide id="12" pos="2615" userDrawn="1">
          <p15:clr>
            <a:srgbClr val="FBAE40"/>
          </p15:clr>
        </p15:guide>
        <p15:guide id="13" pos="2729" userDrawn="1">
          <p15:clr>
            <a:srgbClr val="FBAE40"/>
          </p15:clr>
        </p15:guide>
        <p15:guide id="14" pos="3772" userDrawn="1">
          <p15:clr>
            <a:srgbClr val="FBAE40"/>
          </p15:clr>
        </p15:guide>
        <p15:guide id="15" orient="horz" pos="404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61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12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3.emf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5285E2-56FE-AFA3-47D6-25B19760C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B6958-7CA8-1B9C-6D5B-B4C8F990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538308"/>
            <a:ext cx="2244003" cy="3758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670E67-58BC-3958-434E-28138DD5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036" y="428822"/>
            <a:ext cx="1094077" cy="6014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F77A05-3963-9810-4215-DBD168F59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118" y="96983"/>
            <a:ext cx="2997201" cy="1470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76F332-9A0E-3122-C4CC-171C216D6685}"/>
              </a:ext>
            </a:extLst>
          </p:cNvPr>
          <p:cNvSpPr txBox="1"/>
          <p:nvPr/>
        </p:nvSpPr>
        <p:spPr>
          <a:xfrm>
            <a:off x="7943424" y="3751725"/>
            <a:ext cx="34885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–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8 сентября, </a:t>
            </a:r>
            <a:endParaRPr lang="en-US" sz="2400" b="1" dirty="0">
              <a:solidFill>
                <a:schemeClr val="bg1"/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Иркутск </a:t>
            </a:r>
          </a:p>
          <a:p>
            <a:r>
              <a:rPr lang="ru-RU" sz="1800" dirty="0">
                <a:solidFill>
                  <a:schemeClr val="bg1"/>
                </a:solidFill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Байкал Бизнес Центр</a:t>
            </a:r>
            <a:endParaRPr lang="en-RU" sz="1800" dirty="0">
              <a:solidFill>
                <a:schemeClr val="bg1"/>
              </a:solidFill>
              <a:latin typeface="Futura PT Book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439F0-0BC6-3DBA-FB63-C5C9D9B2FF03}"/>
              </a:ext>
            </a:extLst>
          </p:cNvPr>
          <p:cNvSpPr txBox="1"/>
          <p:nvPr/>
        </p:nvSpPr>
        <p:spPr>
          <a:xfrm>
            <a:off x="532624" y="3616822"/>
            <a:ext cx="6000007" cy="317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GB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VII </a:t>
            </a:r>
            <a:r>
              <a:rPr lang="ru-RU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Всероссийская </a:t>
            </a:r>
            <a:r>
              <a:rPr lang="en-GB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GMP-</a:t>
            </a:r>
            <a:r>
              <a:rPr lang="ru-RU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конференция </a:t>
            </a:r>
          </a:p>
          <a:p>
            <a:pPr>
              <a:lnSpc>
                <a:spcPts val="4800"/>
              </a:lnSpc>
            </a:pPr>
            <a:r>
              <a:rPr lang="ru-RU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с международным участием</a:t>
            </a:r>
          </a:p>
          <a:p>
            <a:pPr>
              <a:lnSpc>
                <a:spcPts val="4800"/>
              </a:lnSpc>
            </a:pPr>
            <a:endParaRPr lang="ru-RU" sz="4500" b="1" dirty="0">
              <a:solidFill>
                <a:schemeClr val="bg1"/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0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690531-3C18-6FD1-12D3-E4048518A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B6958-7CA8-1B9C-6D5B-B4C8F990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538308"/>
            <a:ext cx="2244003" cy="3758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670E67-58BC-3958-434E-28138DD5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036" y="428822"/>
            <a:ext cx="1094077" cy="6014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F77A05-3963-9810-4215-DBD168F59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118" y="96983"/>
            <a:ext cx="2997201" cy="14705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79D5B4-5551-8917-1956-601C42E8CBF5}"/>
              </a:ext>
            </a:extLst>
          </p:cNvPr>
          <p:cNvSpPr txBox="1"/>
          <p:nvPr/>
        </p:nvSpPr>
        <p:spPr>
          <a:xfrm>
            <a:off x="458788" y="3018420"/>
            <a:ext cx="107672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Futura PT"/>
              </a:rPr>
              <a:t>Опыт внедрения Правил надлежащей дистрибьюторской практики Евразийского экономического союза в Республике Беларусь</a:t>
            </a:r>
            <a:endParaRPr lang="en-US" sz="3600" dirty="0">
              <a:solidFill>
                <a:schemeClr val="bg1"/>
              </a:solidFill>
              <a:latin typeface="Futura P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9D5B4-5551-8917-1956-601C42E8CBF5}"/>
              </a:ext>
            </a:extLst>
          </p:cNvPr>
          <p:cNvSpPr txBox="1"/>
          <p:nvPr/>
        </p:nvSpPr>
        <p:spPr>
          <a:xfrm>
            <a:off x="2811296" y="5453744"/>
            <a:ext cx="6569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Futura PT"/>
              </a:rPr>
              <a:t>Консультант отдела фармацевтической инспекции </a:t>
            </a:r>
            <a:endParaRPr lang="en-US" sz="1600" dirty="0">
              <a:solidFill>
                <a:schemeClr val="bg1"/>
              </a:solidFill>
              <a:latin typeface="Futura PT"/>
            </a:endParaRPr>
          </a:p>
          <a:p>
            <a:pPr algn="r"/>
            <a:r>
              <a:rPr lang="ru-RU" sz="1600" dirty="0">
                <a:solidFill>
                  <a:schemeClr val="bg1"/>
                </a:solidFill>
                <a:latin typeface="Futura PT"/>
              </a:rPr>
              <a:t>главного управления контроля медицинской деятельности</a:t>
            </a:r>
            <a:endParaRPr lang="en-US" sz="1600" dirty="0">
              <a:solidFill>
                <a:schemeClr val="bg1"/>
              </a:solidFill>
              <a:latin typeface="Futura PT"/>
            </a:endParaRPr>
          </a:p>
          <a:p>
            <a:pPr algn="r"/>
            <a:r>
              <a:rPr lang="ru-RU" sz="1600" dirty="0">
                <a:solidFill>
                  <a:schemeClr val="bg1"/>
                </a:solidFill>
                <a:latin typeface="Futura PT"/>
              </a:rPr>
              <a:t>и обращения лекарственных средств</a:t>
            </a:r>
            <a:endParaRPr lang="en-US" sz="1600" dirty="0">
              <a:solidFill>
                <a:schemeClr val="bg1"/>
              </a:solidFill>
              <a:latin typeface="Futura PT"/>
            </a:endParaRPr>
          </a:p>
          <a:p>
            <a:pPr algn="r"/>
            <a:r>
              <a:rPr lang="ru-RU" sz="1600" b="1" dirty="0" err="1">
                <a:solidFill>
                  <a:schemeClr val="bg1"/>
                </a:solidFill>
                <a:latin typeface="Futura PT"/>
              </a:rPr>
              <a:t>Ситько</a:t>
            </a:r>
            <a:r>
              <a:rPr lang="ru-RU" sz="1600" b="1" dirty="0">
                <a:solidFill>
                  <a:schemeClr val="bg1"/>
                </a:solidFill>
                <a:latin typeface="Futura PT"/>
              </a:rPr>
              <a:t> Татьяна Ивановна</a:t>
            </a:r>
            <a:endParaRPr lang="en-US" sz="1600" b="1" dirty="0">
              <a:solidFill>
                <a:schemeClr val="bg1"/>
              </a:solidFill>
              <a:latin typeface="Futura PT"/>
            </a:endParaRPr>
          </a:p>
        </p:txBody>
      </p:sp>
    </p:spTree>
    <p:extLst>
      <p:ext uri="{BB962C8B-B14F-4D97-AF65-F5344CB8AC3E}">
        <p14:creationId xmlns:p14="http://schemas.microsoft.com/office/powerpoint/2010/main" val="141951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4" r="12511"/>
          <a:stretch/>
        </p:blipFill>
        <p:spPr>
          <a:xfrm>
            <a:off x="261687" y="2389173"/>
            <a:ext cx="4109897" cy="3320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202" y="349638"/>
            <a:ext cx="809435" cy="7542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9F04A2-64E7-730C-B8AC-A85CB94D1450}"/>
              </a:ext>
            </a:extLst>
          </p:cNvPr>
          <p:cNvSpPr txBox="1"/>
          <p:nvPr/>
        </p:nvSpPr>
        <p:spPr>
          <a:xfrm>
            <a:off x="4509370" y="1579462"/>
            <a:ext cx="73242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Futura PT"/>
              </a:rPr>
              <a:t>Законом Республики Беларусь «Об обращении лекарственных средств» закреплена </a:t>
            </a:r>
            <a:r>
              <a:rPr lang="ru-RU" sz="2000" b="1" dirty="0">
                <a:latin typeface="Futura PT"/>
              </a:rPr>
              <a:t>норма обязательного соблюдения требований Правил надлежащей дистрибьюторской практики Евразийского экономического союза.</a:t>
            </a:r>
            <a:endParaRPr lang="en-US" sz="2000" dirty="0">
              <a:latin typeface="Futura PT"/>
            </a:endParaRPr>
          </a:p>
          <a:p>
            <a:pPr algn="just"/>
            <a:r>
              <a:rPr lang="ru-RU" sz="2000" b="1" dirty="0">
                <a:latin typeface="Futura PT"/>
              </a:rPr>
              <a:t> </a:t>
            </a:r>
            <a:endParaRPr lang="en-US" sz="2000" dirty="0">
              <a:latin typeface="Futura PT"/>
            </a:endParaRPr>
          </a:p>
          <a:p>
            <a:pPr algn="just"/>
            <a:r>
              <a:rPr lang="ru-RU" sz="2000" dirty="0">
                <a:latin typeface="Futura PT"/>
              </a:rPr>
              <a:t>Указом Президента Республики Беларусь «Об обращении лекарственных средств» определена норма, что </a:t>
            </a:r>
            <a:r>
              <a:rPr lang="ru-RU" sz="2000" b="1" dirty="0">
                <a:latin typeface="Futura PT"/>
              </a:rPr>
              <a:t>требования Правил </a:t>
            </a:r>
            <a:r>
              <a:rPr lang="en-US" sz="2000" b="1" dirty="0">
                <a:latin typeface="Futura PT"/>
              </a:rPr>
              <a:t>GDP </a:t>
            </a:r>
            <a:r>
              <a:rPr lang="ru-RU" sz="2000" dirty="0">
                <a:latin typeface="Futura PT"/>
              </a:rPr>
              <a:t>применяются в отношении всех лиц, участвующих в </a:t>
            </a:r>
            <a:r>
              <a:rPr lang="ru-RU" sz="2000" dirty="0" err="1">
                <a:latin typeface="Futura PT"/>
              </a:rPr>
              <a:t>дистрибьюции</a:t>
            </a:r>
            <a:r>
              <a:rPr lang="ru-RU" sz="2000" dirty="0">
                <a:latin typeface="Futura PT"/>
              </a:rPr>
              <a:t> ЛС: дистрибьюторов и производителей ЛС, а также таможенных складов и складов временного хранения.</a:t>
            </a:r>
            <a:endParaRPr lang="en-US" sz="2000" dirty="0">
              <a:latin typeface="Futura PT"/>
            </a:endParaRPr>
          </a:p>
          <a:p>
            <a:pPr algn="just"/>
            <a:r>
              <a:rPr lang="ru-RU" sz="2000" dirty="0">
                <a:latin typeface="Futura PT"/>
              </a:rPr>
              <a:t> </a:t>
            </a:r>
            <a:endParaRPr lang="en-US" sz="2000" dirty="0">
              <a:latin typeface="Futura PT"/>
            </a:endParaRPr>
          </a:p>
          <a:p>
            <a:pPr algn="just"/>
            <a:r>
              <a:rPr lang="ru-RU" sz="2000" b="1" dirty="0">
                <a:latin typeface="Futura PT"/>
              </a:rPr>
              <a:t>С 2021 года</a:t>
            </a:r>
            <a:r>
              <a:rPr lang="ru-RU" sz="2000" dirty="0">
                <a:latin typeface="Futura PT"/>
              </a:rPr>
              <a:t> в Республики Беларусь введено </a:t>
            </a:r>
            <a:r>
              <a:rPr lang="ru-RU" sz="2000" b="1" dirty="0">
                <a:latin typeface="Futura PT"/>
              </a:rPr>
              <a:t>обязательное инспектирование</a:t>
            </a:r>
            <a:r>
              <a:rPr lang="ru-RU" sz="2000" dirty="0">
                <a:latin typeface="Futura PT"/>
              </a:rPr>
              <a:t> юридических лиц, участвующих в дистрибуции ЛС.</a:t>
            </a:r>
            <a:endParaRPr lang="en-US" sz="2000" dirty="0">
              <a:latin typeface="Futura P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836FC-B16C-CFC2-07C5-0606D77667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205692" y="3948496"/>
            <a:ext cx="4764187" cy="2909504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32941D-8F3F-28DB-AA3E-F869FFC555E7}"/>
              </a:ext>
            </a:extLst>
          </p:cNvPr>
          <p:cNvSpPr txBox="1"/>
          <p:nvPr/>
        </p:nvSpPr>
        <p:spPr>
          <a:xfrm>
            <a:off x="594703" y="349638"/>
            <a:ext cx="9714218" cy="10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200" b="1" dirty="0">
                <a:latin typeface="Futura PT"/>
                <a:ea typeface="Helvetica Neue" panose="02000503000000020004" pitchFamily="2" charset="0"/>
                <a:cs typeface="Helvetica Neue" panose="02000503000000020004" pitchFamily="2" charset="0"/>
              </a:rPr>
              <a:t>Законодательная основа GDP-инспектирования в Республике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455311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8" y="2181809"/>
            <a:ext cx="3530062" cy="3883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202" y="349638"/>
            <a:ext cx="809435" cy="7542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9F04A2-64E7-730C-B8AC-A85CB94D1450}"/>
              </a:ext>
            </a:extLst>
          </p:cNvPr>
          <p:cNvSpPr txBox="1"/>
          <p:nvPr/>
        </p:nvSpPr>
        <p:spPr>
          <a:xfrm>
            <a:off x="4097665" y="1832696"/>
            <a:ext cx="74996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Futura PT"/>
              </a:rPr>
              <a:t>Задачи по </a:t>
            </a:r>
            <a:r>
              <a:rPr lang="be-BY" b="1" dirty="0">
                <a:latin typeface="Futura PT"/>
              </a:rPr>
              <a:t>контролю (надзору) за соблюдением</a:t>
            </a:r>
            <a:r>
              <a:rPr lang="be-BY" dirty="0">
                <a:latin typeface="Futura PT"/>
              </a:rPr>
              <a:t> требований </a:t>
            </a:r>
            <a:r>
              <a:rPr lang="ru-RU" b="1" dirty="0">
                <a:latin typeface="Futura PT"/>
              </a:rPr>
              <a:t>Правил </a:t>
            </a:r>
            <a:r>
              <a:rPr lang="en-US" b="1" dirty="0">
                <a:latin typeface="Futura PT"/>
              </a:rPr>
              <a:t>GDP</a:t>
            </a:r>
            <a:r>
              <a:rPr lang="ru-RU" b="1" dirty="0">
                <a:latin typeface="Futura PT"/>
              </a:rPr>
              <a:t> </a:t>
            </a:r>
            <a:r>
              <a:rPr lang="ru-RU" dirty="0">
                <a:latin typeface="Futura PT"/>
              </a:rPr>
              <a:t>возложены на </a:t>
            </a:r>
            <a:r>
              <a:rPr lang="ru-RU" u="sng" dirty="0">
                <a:latin typeface="Futura PT"/>
              </a:rPr>
              <a:t>ГУ «</a:t>
            </a:r>
            <a:r>
              <a:rPr lang="ru-RU" u="sng" dirty="0" err="1">
                <a:latin typeface="Futura PT"/>
              </a:rPr>
              <a:t>Госфармнадзор</a:t>
            </a:r>
            <a:r>
              <a:rPr lang="ru-RU" u="sng" dirty="0">
                <a:latin typeface="Futura PT"/>
              </a:rPr>
              <a:t>»</a:t>
            </a:r>
            <a:r>
              <a:rPr lang="ru-RU" dirty="0">
                <a:latin typeface="Futura PT"/>
              </a:rPr>
              <a:t>, а также </a:t>
            </a:r>
            <a:endParaRPr lang="en-US" dirty="0">
              <a:latin typeface="Futura P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Futura PT"/>
              </a:rPr>
              <a:t>планирование;</a:t>
            </a:r>
            <a:endParaRPr lang="en-US" dirty="0">
              <a:latin typeface="Futura P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Futura PT"/>
              </a:rPr>
              <a:t>проведение </a:t>
            </a:r>
            <a:r>
              <a:rPr lang="en-US" b="1" dirty="0">
                <a:latin typeface="Futura PT"/>
              </a:rPr>
              <a:t>GDP</a:t>
            </a:r>
            <a:r>
              <a:rPr lang="ru-RU" b="1" dirty="0">
                <a:latin typeface="Futura PT"/>
              </a:rPr>
              <a:t>-инспектирования;</a:t>
            </a:r>
            <a:endParaRPr lang="en-US" dirty="0">
              <a:latin typeface="Futura P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Futura PT"/>
              </a:rPr>
              <a:t>подготовку Отчета о результатах </a:t>
            </a:r>
            <a:r>
              <a:rPr lang="en-US" b="1" dirty="0">
                <a:latin typeface="Futura PT"/>
              </a:rPr>
              <a:t>GDP</a:t>
            </a:r>
            <a:r>
              <a:rPr lang="ru-RU" b="1" dirty="0">
                <a:latin typeface="Futura PT"/>
              </a:rPr>
              <a:t>-инспектирования;</a:t>
            </a:r>
            <a:endParaRPr lang="en-US" dirty="0">
              <a:latin typeface="Futura P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Futura PT"/>
              </a:rPr>
              <a:t>подготовку заключение о соответствии Правилам надлежащей дистрибьюторской практики в рамках Евразийского экономического союза (далее – Заключение)</a:t>
            </a:r>
            <a:endParaRPr lang="en-US" dirty="0">
              <a:latin typeface="Futura PT"/>
            </a:endParaRPr>
          </a:p>
          <a:p>
            <a:pPr algn="just"/>
            <a:r>
              <a:rPr lang="ru-RU" u="sng" dirty="0">
                <a:latin typeface="Futura PT"/>
              </a:rPr>
              <a:t>Министерство здравоохранения Республики Беларусь </a:t>
            </a:r>
            <a:r>
              <a:rPr lang="ru-RU" dirty="0">
                <a:latin typeface="Futura PT"/>
              </a:rPr>
              <a:t>осуществляет </a:t>
            </a:r>
            <a:endParaRPr lang="en-US" dirty="0">
              <a:latin typeface="Futura P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Futura PT"/>
              </a:rPr>
              <a:t>рассмотрение результатов </a:t>
            </a:r>
            <a:r>
              <a:rPr lang="en-US" b="1" dirty="0">
                <a:latin typeface="Futura PT"/>
              </a:rPr>
              <a:t>GDP</a:t>
            </a:r>
            <a:r>
              <a:rPr lang="ru-RU" b="1" dirty="0">
                <a:latin typeface="Futura PT"/>
              </a:rPr>
              <a:t>-инспектирования;  </a:t>
            </a:r>
            <a:endParaRPr lang="en-US" dirty="0">
              <a:latin typeface="Futura P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Futura PT"/>
              </a:rPr>
              <a:t>выдачу Заключения.</a:t>
            </a:r>
            <a:endParaRPr lang="en-US" dirty="0">
              <a:latin typeface="Futura PT"/>
            </a:endParaRPr>
          </a:p>
          <a:p>
            <a:pPr algn="just"/>
            <a:r>
              <a:rPr lang="ru-RU" b="1" dirty="0">
                <a:latin typeface="Futura PT"/>
              </a:rPr>
              <a:t> </a:t>
            </a:r>
            <a:endParaRPr lang="en-US" dirty="0">
              <a:latin typeface="Futura PT"/>
            </a:endParaRPr>
          </a:p>
          <a:p>
            <a:pPr algn="just"/>
            <a:r>
              <a:rPr lang="ru-RU" dirty="0">
                <a:latin typeface="Futura PT"/>
              </a:rPr>
              <a:t>Проведение </a:t>
            </a:r>
            <a:r>
              <a:rPr lang="en-US" dirty="0">
                <a:latin typeface="Futura PT"/>
              </a:rPr>
              <a:t>GDP</a:t>
            </a:r>
            <a:r>
              <a:rPr lang="ru-RU" dirty="0">
                <a:latin typeface="Futura PT"/>
              </a:rPr>
              <a:t>-инспектирования и выдача Заключения проводится с периодичностью </a:t>
            </a:r>
            <a:r>
              <a:rPr lang="ru-RU" b="1" dirty="0">
                <a:latin typeface="Futura PT"/>
              </a:rPr>
              <a:t>1 раз в 3 года</a:t>
            </a:r>
            <a:r>
              <a:rPr lang="ru-RU" dirty="0">
                <a:latin typeface="Futura PT"/>
              </a:rPr>
              <a:t>.</a:t>
            </a:r>
            <a:endParaRPr lang="en-US" dirty="0">
              <a:latin typeface="Futura P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836FC-B16C-CFC2-07C5-0606D77667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205692" y="3948496"/>
            <a:ext cx="4764187" cy="2909504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32941D-8F3F-28DB-AA3E-F869FFC555E7}"/>
              </a:ext>
            </a:extLst>
          </p:cNvPr>
          <p:cNvSpPr txBox="1"/>
          <p:nvPr/>
        </p:nvSpPr>
        <p:spPr>
          <a:xfrm>
            <a:off x="594703" y="448219"/>
            <a:ext cx="9714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Futura PT"/>
              </a:rPr>
              <a:t>Организации, осуществляющие контроль (надзор) за соблюдением требований Правил </a:t>
            </a:r>
            <a:r>
              <a:rPr lang="en-US" sz="3200" b="1" dirty="0">
                <a:latin typeface="Futura PT"/>
              </a:rPr>
              <a:t>GDP</a:t>
            </a:r>
            <a:endParaRPr lang="en-US" sz="3200" dirty="0">
              <a:latin typeface="Futura PT"/>
            </a:endParaRPr>
          </a:p>
        </p:txBody>
      </p:sp>
    </p:spTree>
    <p:extLst>
      <p:ext uri="{BB962C8B-B14F-4D97-AF65-F5344CB8AC3E}">
        <p14:creationId xmlns:p14="http://schemas.microsoft.com/office/powerpoint/2010/main" val="1210092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03" y="2480941"/>
            <a:ext cx="4119973" cy="29929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202" y="349638"/>
            <a:ext cx="809435" cy="7542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9F04A2-64E7-730C-B8AC-A85CB94D1450}"/>
              </a:ext>
            </a:extLst>
          </p:cNvPr>
          <p:cNvSpPr txBox="1"/>
          <p:nvPr/>
        </p:nvSpPr>
        <p:spPr>
          <a:xfrm>
            <a:off x="4546600" y="1277655"/>
            <a:ext cx="7050697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>
                <a:latin typeface="Futura PT"/>
              </a:rPr>
              <a:t>Инспектирование юридических лиц и индивидуальных предпринимателей</a:t>
            </a:r>
            <a:r>
              <a:rPr lang="ru-RU" sz="1700" dirty="0">
                <a:latin typeface="Futura PT"/>
              </a:rPr>
              <a:t>, имеющих специальное разрешение (лицензию) на осуществление фармацевтической деятельности в части работ и услуг, </a:t>
            </a:r>
            <a:r>
              <a:rPr lang="ru-RU" sz="1700" b="1" dirty="0">
                <a:latin typeface="Futura PT"/>
              </a:rPr>
              <a:t>связанных с оптовой реализацией ЛС </a:t>
            </a:r>
            <a:r>
              <a:rPr lang="ru-RU" sz="1700" dirty="0">
                <a:latin typeface="Futura PT"/>
              </a:rPr>
              <a:t>проводится на соответствие</a:t>
            </a:r>
            <a:r>
              <a:rPr lang="ru-RU" sz="1700" b="1" dirty="0">
                <a:latin typeface="Futura PT"/>
              </a:rPr>
              <a:t> всем разделам Правил надлежащей дистрибьюторской практики </a:t>
            </a:r>
            <a:r>
              <a:rPr lang="ru-RU" sz="1700" dirty="0">
                <a:latin typeface="Futura PT"/>
              </a:rPr>
              <a:t>в рамках Евразийского экономического союза.</a:t>
            </a:r>
          </a:p>
          <a:p>
            <a:pPr algn="just"/>
            <a:r>
              <a:rPr lang="ru-RU" sz="1700" dirty="0">
                <a:latin typeface="Futura PT"/>
              </a:rPr>
              <a:t> </a:t>
            </a:r>
            <a:endParaRPr lang="en-US" sz="1700" dirty="0">
              <a:latin typeface="Futura PT"/>
            </a:endParaRPr>
          </a:p>
          <a:p>
            <a:pPr algn="just"/>
            <a:r>
              <a:rPr lang="ru-RU" sz="1700" dirty="0">
                <a:latin typeface="Futura PT"/>
              </a:rPr>
              <a:t>Инспектирование на соответствие Правилам GDP </a:t>
            </a:r>
            <a:r>
              <a:rPr lang="ru-RU" sz="1700" b="1" dirty="0">
                <a:latin typeface="Futura PT"/>
              </a:rPr>
              <a:t>владельцев таможенных, свободных складов</a:t>
            </a:r>
            <a:r>
              <a:rPr lang="ru-RU" sz="1700" dirty="0">
                <a:latin typeface="Futura PT"/>
              </a:rPr>
              <a:t>, </a:t>
            </a:r>
            <a:r>
              <a:rPr lang="ru-RU" sz="1700" b="1" dirty="0">
                <a:latin typeface="Futura PT"/>
              </a:rPr>
              <a:t>владельцев складов временного хранения, </a:t>
            </a:r>
            <a:r>
              <a:rPr lang="ru-RU" sz="1700" dirty="0">
                <a:latin typeface="Futura PT"/>
              </a:rPr>
              <a:t>иных лиц, осуществляющих временное хранение ЛС, а также лиц, осуществляющих </a:t>
            </a:r>
            <a:r>
              <a:rPr lang="ru-RU" sz="1700" b="1" dirty="0">
                <a:latin typeface="Futura PT"/>
              </a:rPr>
              <a:t>хранение ЛС, помещенных под таможенную процедуру таможенного склада,</a:t>
            </a:r>
            <a:r>
              <a:rPr lang="ru-RU" sz="1700" dirty="0">
                <a:latin typeface="Futura PT"/>
              </a:rPr>
              <a:t> проводится </a:t>
            </a:r>
            <a:r>
              <a:rPr lang="ru-RU" sz="1700" b="1" dirty="0">
                <a:latin typeface="Futura PT"/>
              </a:rPr>
              <a:t>на соответствие следующим разделам (подразделам) Правил GDP:</a:t>
            </a:r>
            <a:r>
              <a:rPr lang="ru-RU" sz="1700" dirty="0">
                <a:latin typeface="Futura PT"/>
              </a:rPr>
              <a:t> управление качеством (система качества, мониторинг и анализ со стороны руководства); персонал; помещения и оборудование; документация; процесс </a:t>
            </a:r>
            <a:r>
              <a:rPr lang="ru-RU" sz="1700" dirty="0" err="1">
                <a:latin typeface="Futura PT"/>
              </a:rPr>
              <a:t>дистрибьюции</a:t>
            </a:r>
            <a:r>
              <a:rPr lang="ru-RU" sz="1700" dirty="0">
                <a:latin typeface="Futura PT"/>
              </a:rPr>
              <a:t> лекарственных средств (приемка ЛС, хранение).</a:t>
            </a:r>
            <a:endParaRPr lang="en-US" sz="1700" dirty="0">
              <a:latin typeface="Futura P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836FC-B16C-CFC2-07C5-0606D77667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205692" y="3948496"/>
            <a:ext cx="4764187" cy="2909504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32941D-8F3F-28DB-AA3E-F869FFC555E7}"/>
              </a:ext>
            </a:extLst>
          </p:cNvPr>
          <p:cNvSpPr txBox="1"/>
          <p:nvPr/>
        </p:nvSpPr>
        <p:spPr>
          <a:xfrm>
            <a:off x="594703" y="448219"/>
            <a:ext cx="971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Futura PT"/>
              </a:rPr>
              <a:t>Принципы проведения </a:t>
            </a:r>
            <a:r>
              <a:rPr lang="en-US" sz="3200" b="1" dirty="0">
                <a:latin typeface="Futura PT"/>
              </a:rPr>
              <a:t>GDP</a:t>
            </a:r>
            <a:r>
              <a:rPr lang="ru-RU" sz="3200" b="1" dirty="0">
                <a:latin typeface="Futura PT"/>
              </a:rPr>
              <a:t>-инспектирования</a:t>
            </a:r>
            <a:endParaRPr lang="en-US" sz="3200" dirty="0">
              <a:latin typeface="Futura PT"/>
            </a:endParaRPr>
          </a:p>
        </p:txBody>
      </p:sp>
    </p:spTree>
    <p:extLst>
      <p:ext uri="{BB962C8B-B14F-4D97-AF65-F5344CB8AC3E}">
        <p14:creationId xmlns:p14="http://schemas.microsoft.com/office/powerpoint/2010/main" val="574393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03" y="2225659"/>
            <a:ext cx="4046763" cy="36576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202" y="349638"/>
            <a:ext cx="809435" cy="7542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9F04A2-64E7-730C-B8AC-A85CB94D1450}"/>
              </a:ext>
            </a:extLst>
          </p:cNvPr>
          <p:cNvSpPr txBox="1"/>
          <p:nvPr/>
        </p:nvSpPr>
        <p:spPr>
          <a:xfrm>
            <a:off x="5123769" y="2363446"/>
            <a:ext cx="67401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800" b="1" dirty="0">
                <a:latin typeface="Futura PT"/>
              </a:rPr>
              <a:t>отчет о </a:t>
            </a:r>
            <a:r>
              <a:rPr lang="en-US" sz="2800" b="1" dirty="0">
                <a:latin typeface="Futura PT"/>
              </a:rPr>
              <a:t>GDP</a:t>
            </a:r>
            <a:r>
              <a:rPr lang="ru-RU" sz="2800" b="1" dirty="0">
                <a:latin typeface="Futura PT"/>
              </a:rPr>
              <a:t>-инспектировании;</a:t>
            </a:r>
            <a:endParaRPr lang="en-US" sz="2800" dirty="0">
              <a:latin typeface="Futura P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800" b="1" dirty="0">
                <a:latin typeface="Futura PT"/>
              </a:rPr>
              <a:t>уведомление о результатах</a:t>
            </a:r>
            <a:r>
              <a:rPr lang="en-US" sz="2800" b="1" dirty="0">
                <a:latin typeface="Futura PT"/>
              </a:rPr>
              <a:t> </a:t>
            </a:r>
          </a:p>
          <a:p>
            <a:pPr lvl="0" algn="just"/>
            <a:r>
              <a:rPr lang="en-US" sz="2800" b="1" dirty="0">
                <a:latin typeface="Futura PT"/>
              </a:rPr>
              <a:t>    GDP</a:t>
            </a:r>
            <a:r>
              <a:rPr lang="ru-RU" sz="2800" b="1" dirty="0">
                <a:latin typeface="Futura PT"/>
              </a:rPr>
              <a:t>-инспектирования;</a:t>
            </a:r>
            <a:endParaRPr lang="en-US" sz="2800" dirty="0">
              <a:latin typeface="Futura P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800" b="1" dirty="0">
                <a:latin typeface="Futura PT"/>
              </a:rPr>
              <a:t>выдача Заключения</a:t>
            </a:r>
            <a:endParaRPr lang="en-US" sz="2800" dirty="0">
              <a:latin typeface="Futura PT"/>
            </a:endParaRPr>
          </a:p>
          <a:p>
            <a:pPr algn="just"/>
            <a:r>
              <a:rPr lang="ru-RU" sz="2200" b="1" dirty="0">
                <a:latin typeface="Futura PT"/>
              </a:rPr>
              <a:t> </a:t>
            </a:r>
            <a:endParaRPr lang="en-US" sz="2200" dirty="0">
              <a:latin typeface="Futura PT"/>
            </a:endParaRPr>
          </a:p>
          <a:p>
            <a:pPr algn="just"/>
            <a:r>
              <a:rPr lang="ru-RU" sz="2200" b="1" dirty="0">
                <a:latin typeface="Futura PT"/>
              </a:rPr>
              <a:t>Справочная информация </a:t>
            </a:r>
            <a:endParaRPr lang="en-US" sz="2200" dirty="0">
              <a:latin typeface="Futura PT"/>
            </a:endParaRPr>
          </a:p>
          <a:p>
            <a:pPr algn="just"/>
            <a:r>
              <a:rPr lang="ru-RU" sz="2200" dirty="0">
                <a:latin typeface="Futura PT"/>
              </a:rPr>
              <a:t>По состоянию на 28.08.2022, Заключения были выданы 37 субъектам хозяйствования.</a:t>
            </a:r>
            <a:endParaRPr lang="en-US" sz="2200" dirty="0">
              <a:latin typeface="Futura P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836FC-B16C-CFC2-07C5-0606D77667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205692" y="3948496"/>
            <a:ext cx="4764187" cy="2909504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32941D-8F3F-28DB-AA3E-F869FFC555E7}"/>
              </a:ext>
            </a:extLst>
          </p:cNvPr>
          <p:cNvSpPr txBox="1"/>
          <p:nvPr/>
        </p:nvSpPr>
        <p:spPr>
          <a:xfrm>
            <a:off x="594703" y="448219"/>
            <a:ext cx="9714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Futura PT"/>
              </a:rPr>
              <a:t>Оформление и оценка результатов инспектирования </a:t>
            </a:r>
            <a:endParaRPr lang="en-US" sz="3600" dirty="0">
              <a:latin typeface="Futura PT"/>
            </a:endParaRPr>
          </a:p>
        </p:txBody>
      </p:sp>
    </p:spTree>
    <p:extLst>
      <p:ext uri="{BB962C8B-B14F-4D97-AF65-F5344CB8AC3E}">
        <p14:creationId xmlns:p14="http://schemas.microsoft.com/office/powerpoint/2010/main" val="118828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7" y="2810484"/>
            <a:ext cx="4954327" cy="25927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202" y="349638"/>
            <a:ext cx="809435" cy="7542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9F04A2-64E7-730C-B8AC-A85CB94D1450}"/>
              </a:ext>
            </a:extLst>
          </p:cNvPr>
          <p:cNvSpPr txBox="1"/>
          <p:nvPr/>
        </p:nvSpPr>
        <p:spPr>
          <a:xfrm>
            <a:off x="5232400" y="1363173"/>
            <a:ext cx="64885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Futura PT"/>
              </a:rPr>
              <a:t>Совершенствование и внедрение дистрибьюторами надлежащей системы качества</a:t>
            </a:r>
            <a:r>
              <a:rPr lang="en-US" sz="2000" dirty="0">
                <a:latin typeface="Futura PT"/>
              </a:rPr>
              <a:t>.</a:t>
            </a:r>
            <a:endParaRPr lang="ru-RU" sz="2000" dirty="0">
              <a:latin typeface="Futura PT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n-US" sz="2000" dirty="0">
              <a:latin typeface="Futura PT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Futura PT"/>
              </a:rPr>
              <a:t>Отсутствие возможности вести полный контроль (надзор) </a:t>
            </a:r>
            <a:r>
              <a:rPr lang="be-BY" sz="2000" dirty="0">
                <a:latin typeface="Futura PT"/>
              </a:rPr>
              <a:t>за соблюдением требований </a:t>
            </a:r>
            <a:r>
              <a:rPr lang="ru-RU" sz="2000" dirty="0">
                <a:latin typeface="Futura PT"/>
              </a:rPr>
              <a:t>Правил </a:t>
            </a:r>
            <a:r>
              <a:rPr lang="en-US" sz="2000" dirty="0">
                <a:latin typeface="Futura PT"/>
              </a:rPr>
              <a:t>GDP </a:t>
            </a:r>
            <a:r>
              <a:rPr lang="ru-RU" sz="2000" dirty="0">
                <a:latin typeface="Futura PT"/>
              </a:rPr>
              <a:t>таможенными складами и складами временного хранения (отсутствие соответствующего реестра таких складов и мер воздействия за нарушения)</a:t>
            </a:r>
            <a:r>
              <a:rPr lang="en-US" sz="2000" dirty="0">
                <a:latin typeface="Futura PT"/>
              </a:rPr>
              <a:t>.</a:t>
            </a:r>
            <a:endParaRPr lang="ru-RU" sz="2000" dirty="0">
              <a:latin typeface="Futura PT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n-US" sz="2000" dirty="0">
              <a:latin typeface="Futura PT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Futura PT"/>
              </a:rPr>
              <a:t>Отсутствие общего механизма проведения </a:t>
            </a:r>
            <a:r>
              <a:rPr lang="en-US" sz="2000" dirty="0">
                <a:latin typeface="Futura PT"/>
              </a:rPr>
              <a:t>GDP</a:t>
            </a:r>
            <a:r>
              <a:rPr lang="ru-RU" sz="2000" dirty="0">
                <a:latin typeface="Futura PT"/>
              </a:rPr>
              <a:t>-инспектирования и признания результатов </a:t>
            </a:r>
            <a:r>
              <a:rPr lang="en-US" sz="2000" dirty="0">
                <a:latin typeface="Futura PT"/>
              </a:rPr>
              <a:t>GDP</a:t>
            </a:r>
            <a:r>
              <a:rPr lang="ru-RU" sz="2000" dirty="0">
                <a:latin typeface="Futura PT"/>
              </a:rPr>
              <a:t>-инспектирования в рамках Евразийского экономического союза.</a:t>
            </a:r>
            <a:endParaRPr lang="en-US" sz="2000" dirty="0">
              <a:latin typeface="Futura P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836FC-B16C-CFC2-07C5-0606D77667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205692" y="3948496"/>
            <a:ext cx="4764187" cy="2909504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32941D-8F3F-28DB-AA3E-F869FFC555E7}"/>
              </a:ext>
            </a:extLst>
          </p:cNvPr>
          <p:cNvSpPr txBox="1"/>
          <p:nvPr/>
        </p:nvSpPr>
        <p:spPr>
          <a:xfrm>
            <a:off x="594703" y="448219"/>
            <a:ext cx="9714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Futura PT"/>
              </a:rPr>
              <a:t>Вектор развития и проблемные вопросы</a:t>
            </a:r>
            <a:endParaRPr lang="en-US" sz="3600" dirty="0">
              <a:latin typeface="Futura PT"/>
            </a:endParaRPr>
          </a:p>
        </p:txBody>
      </p:sp>
    </p:spTree>
    <p:extLst>
      <p:ext uri="{BB962C8B-B14F-4D97-AF65-F5344CB8AC3E}">
        <p14:creationId xmlns:p14="http://schemas.microsoft.com/office/powerpoint/2010/main" val="2689530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58" y="1445308"/>
            <a:ext cx="8436563" cy="52025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202" y="349638"/>
            <a:ext cx="809435" cy="7542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7836FC-B16C-CFC2-07C5-0606D77667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205692" y="3948496"/>
            <a:ext cx="4764187" cy="2909504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32941D-8F3F-28DB-AA3E-F869FFC555E7}"/>
              </a:ext>
            </a:extLst>
          </p:cNvPr>
          <p:cNvSpPr txBox="1"/>
          <p:nvPr/>
        </p:nvSpPr>
        <p:spPr>
          <a:xfrm>
            <a:off x="1233530" y="519110"/>
            <a:ext cx="971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Futura PT"/>
              </a:rPr>
              <a:t>Благодарю за внимание</a:t>
            </a:r>
            <a:endParaRPr lang="en-US" sz="3200" b="1" dirty="0">
              <a:latin typeface="Futura PT"/>
            </a:endParaRPr>
          </a:p>
        </p:txBody>
      </p:sp>
    </p:spTree>
    <p:extLst>
      <p:ext uri="{BB962C8B-B14F-4D97-AF65-F5344CB8AC3E}">
        <p14:creationId xmlns:p14="http://schemas.microsoft.com/office/powerpoint/2010/main" val="128367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2D2CC-E002-303F-A0E9-78B213D27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B6958-7CA8-1B9C-6D5B-B4C8F990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585" y="1353054"/>
            <a:ext cx="2461599" cy="412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670E67-58BC-3958-434E-28138DD5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681" y="1353054"/>
            <a:ext cx="1200166" cy="6598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CE16A2-AB10-06E5-E052-8F38BC99B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178" y="1301747"/>
            <a:ext cx="2829166" cy="631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0BD2B-6344-2DAB-5108-ECC160726CD5}"/>
              </a:ext>
            </a:extLst>
          </p:cNvPr>
          <p:cNvSpPr txBox="1"/>
          <p:nvPr/>
        </p:nvSpPr>
        <p:spPr>
          <a:xfrm>
            <a:off x="1201349" y="672674"/>
            <a:ext cx="208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ОРГАНИЗАТОРЫ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B5E10-6BDA-118A-945A-A4A5098A2966}"/>
              </a:ext>
            </a:extLst>
          </p:cNvPr>
          <p:cNvSpPr txBox="1"/>
          <p:nvPr/>
        </p:nvSpPr>
        <p:spPr>
          <a:xfrm>
            <a:off x="1201348" y="2541900"/>
            <a:ext cx="297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ГЕНЕРАЛЬНЫЙ ПАРТНЕР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7CF94-4FF9-EE5C-52CE-1A73B23F16E9}"/>
              </a:ext>
            </a:extLst>
          </p:cNvPr>
          <p:cNvSpPr txBox="1"/>
          <p:nvPr/>
        </p:nvSpPr>
        <p:spPr>
          <a:xfrm>
            <a:off x="5651160" y="2579517"/>
            <a:ext cx="3616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СТРАТЕГИЧЕСКИЕ ПАРТНЕРЫ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003F5-34FE-BA7A-2544-69877A3E031D}"/>
              </a:ext>
            </a:extLst>
          </p:cNvPr>
          <p:cNvSpPr txBox="1"/>
          <p:nvPr/>
        </p:nvSpPr>
        <p:spPr>
          <a:xfrm>
            <a:off x="1201346" y="4567542"/>
            <a:ext cx="3193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ГЕНЕРАЛЬНЫЙ ИНФОРМАЦИОННЫЙ ПАРТНЕР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2BC0BF-B31E-13D4-1770-05309133EA6A}"/>
              </a:ext>
            </a:extLst>
          </p:cNvPr>
          <p:cNvSpPr txBox="1"/>
          <p:nvPr/>
        </p:nvSpPr>
        <p:spPr>
          <a:xfrm>
            <a:off x="5111887" y="4567542"/>
            <a:ext cx="319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ГЕНЕРАЛЬНЫЙ  ИНФОРМАЦИОННО-АНАЛИТИЧЕСКИЙ  ПАРТНЕР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C4EA3E-B6C0-0BB0-7867-220C26D33B8F}"/>
              </a:ext>
            </a:extLst>
          </p:cNvPr>
          <p:cNvSpPr txBox="1"/>
          <p:nvPr/>
        </p:nvSpPr>
        <p:spPr>
          <a:xfrm>
            <a:off x="8973002" y="4583762"/>
            <a:ext cx="285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ИНФОРМАЦИОННЫЙ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ПАРТНЕР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1B41A57-2E2D-E3D1-95D8-D3408E667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323" y="5131774"/>
            <a:ext cx="2313834" cy="112238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E24FD39-DD1F-C2AE-079C-4F595F48E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585" y="3219334"/>
            <a:ext cx="2684943" cy="7753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9BE18AC-3169-8E02-4C03-A67BCCA5D6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0249" y="2701284"/>
            <a:ext cx="2471592" cy="168086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895A9A2-85E9-C522-F453-A6066477EE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2194" y="5293808"/>
            <a:ext cx="2722195" cy="71152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C15F8-6133-A78A-4AD6-C560AC026A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7256" y="4787619"/>
            <a:ext cx="1826851" cy="1826851"/>
          </a:xfrm>
          <a:prstGeom prst="rect">
            <a:avLst/>
          </a:prstGeom>
        </p:spPr>
      </p:pic>
      <p:pic>
        <p:nvPicPr>
          <p:cNvPr id="2" name="Рисунок 9">
            <a:extLst>
              <a:ext uri="{FF2B5EF4-FFF2-40B4-BE49-F238E27FC236}">
                <a16:creationId xmlns:a16="http://schemas.microsoft.com/office/drawing/2014/main" id="{D3A7B6C6-D7A1-963F-FB85-B0786CE4C3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9100" y="2815714"/>
            <a:ext cx="2257425" cy="1340871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B9124280-C084-0A95-30E2-BBC5A20A5C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6718" y="249383"/>
            <a:ext cx="2854326" cy="13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28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465</Words>
  <Application>Microsoft Office PowerPoint</Application>
  <PresentationFormat>Широкоэкранный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Futura PT</vt:lpstr>
      <vt:lpstr>Futura PT Demi</vt:lpstr>
      <vt:lpstr>Calibri</vt:lpstr>
      <vt:lpstr>Futura PT Book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Джанина Джанина</cp:lastModifiedBy>
  <cp:revision>27</cp:revision>
  <dcterms:created xsi:type="dcterms:W3CDTF">2022-06-27T14:29:11Z</dcterms:created>
  <dcterms:modified xsi:type="dcterms:W3CDTF">2022-09-04T22:48:43Z</dcterms:modified>
</cp:coreProperties>
</file>