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0" r:id="rId1"/>
  </p:sldMasterIdLst>
  <p:sldIdLst>
    <p:sldId id="263" r:id="rId2"/>
    <p:sldId id="270" r:id="rId3"/>
    <p:sldId id="265" r:id="rId4"/>
    <p:sldId id="273" r:id="rId5"/>
    <p:sldId id="266" r:id="rId6"/>
    <p:sldId id="274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utura PT Book" panose="020B0502020204020303" pitchFamily="34" charset="-52"/>
      <p:regular r:id="rId12"/>
      <p:italic r:id="rId13"/>
    </p:embeddedFont>
    <p:embeddedFont>
      <p:font typeface="Futura PT Demi" panose="020B0702020204020303" pitchFamily="34" charset="-52"/>
      <p:regular r:id="rId14"/>
      <p:italic r:id="rId1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405"/>
  </p:normalViewPr>
  <p:slideViewPr>
    <p:cSldViewPr snapToGrid="0" snapToObjects="1">
      <p:cViewPr varScale="1">
        <p:scale>
          <a:sx n="60" d="100"/>
          <a:sy n="60" d="100"/>
        </p:scale>
        <p:origin x="62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312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FBAE40"/>
          </p15:clr>
        </p15:guide>
        <p15:guide id="2" pos="393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pos="6244" userDrawn="1">
          <p15:clr>
            <a:srgbClr val="FBAE40"/>
          </p15:clr>
        </p15:guide>
        <p15:guide id="5" pos="6108" userDrawn="1">
          <p15:clr>
            <a:srgbClr val="FBAE40"/>
          </p15:clr>
        </p15:guide>
        <p15:guide id="6" pos="5065" userDrawn="1">
          <p15:clr>
            <a:srgbClr val="FBAE40"/>
          </p15:clr>
        </p15:guide>
        <p15:guide id="7" pos="4929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orient="horz" pos="3748" userDrawn="1">
          <p15:clr>
            <a:srgbClr val="FBAE40"/>
          </p15:clr>
        </p15:guide>
        <p15:guide id="10" pos="1436" userDrawn="1">
          <p15:clr>
            <a:srgbClr val="FBAE40"/>
          </p15:clr>
        </p15:guide>
        <p15:guide id="11" pos="1572" userDrawn="1">
          <p15:clr>
            <a:srgbClr val="FBAE40"/>
          </p15:clr>
        </p15:guide>
        <p15:guide id="12" pos="2615" userDrawn="1">
          <p15:clr>
            <a:srgbClr val="FBAE40"/>
          </p15:clr>
        </p15:guide>
        <p15:guide id="13" pos="2729" userDrawn="1">
          <p15:clr>
            <a:srgbClr val="FBAE40"/>
          </p15:clr>
        </p15:guide>
        <p15:guide id="14" pos="3772" userDrawn="1">
          <p15:clr>
            <a:srgbClr val="FBAE40"/>
          </p15:clr>
        </p15:guide>
        <p15:guide id="15" orient="horz" pos="40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emf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285E2-56FE-AFA3-47D6-25B19760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76F332-9A0E-3122-C4CC-171C216D6685}"/>
              </a:ext>
            </a:extLst>
          </p:cNvPr>
          <p:cNvSpPr txBox="1"/>
          <p:nvPr/>
        </p:nvSpPr>
        <p:spPr>
          <a:xfrm>
            <a:off x="7943424" y="3751725"/>
            <a:ext cx="34885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–</a:t>
            </a:r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8 сентября, </a:t>
            </a:r>
            <a:endParaRPr lang="en-US" sz="24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Иркутск </a:t>
            </a:r>
          </a:p>
          <a:p>
            <a:r>
              <a:rPr lang="ru-RU" sz="1800" dirty="0">
                <a:solidFill>
                  <a:schemeClr val="bg1"/>
                </a:solidFill>
                <a:latin typeface="Futura PT Book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Байкал Бизнес Центр</a:t>
            </a:r>
            <a:endParaRPr lang="x-none" sz="1800" dirty="0">
              <a:solidFill>
                <a:schemeClr val="bg1"/>
              </a:solidFill>
              <a:latin typeface="Futura PT Book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439F0-0BC6-3DBA-FB63-C5C9D9B2FF03}"/>
              </a:ext>
            </a:extLst>
          </p:cNvPr>
          <p:cNvSpPr txBox="1"/>
          <p:nvPr/>
        </p:nvSpPr>
        <p:spPr>
          <a:xfrm>
            <a:off x="532624" y="3616822"/>
            <a:ext cx="6000007" cy="317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VII 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Всероссийская </a:t>
            </a:r>
            <a:r>
              <a:rPr lang="en-GB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GMP-</a:t>
            </a: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конференция </a:t>
            </a:r>
          </a:p>
          <a:p>
            <a:pPr>
              <a:lnSpc>
                <a:spcPts val="4800"/>
              </a:lnSpc>
            </a:pPr>
            <a:r>
              <a:rPr lang="ru-RU" sz="45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с международным участием</a:t>
            </a:r>
          </a:p>
          <a:p>
            <a:pPr>
              <a:lnSpc>
                <a:spcPts val="4800"/>
              </a:lnSpc>
            </a:pPr>
            <a:endParaRPr lang="ru-RU" sz="45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0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90531-3C18-6FD1-12D3-E4048518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538308"/>
            <a:ext cx="2244003" cy="3758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036" y="428822"/>
            <a:ext cx="1094077" cy="601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77A05-3963-9810-4215-DBD168F59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8118" y="96983"/>
            <a:ext cx="2997201" cy="1470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679D5B4-5551-8917-1956-601C42E8CBF5}"/>
              </a:ext>
            </a:extLst>
          </p:cNvPr>
          <p:cNvSpPr txBox="1"/>
          <p:nvPr/>
        </p:nvSpPr>
        <p:spPr>
          <a:xfrm>
            <a:off x="1745889" y="2608207"/>
            <a:ext cx="8091948" cy="38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3600" b="1" dirty="0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ИНСПЕКТИРОВАНИЕ ПО ПРАВЛИАМ ЕАЭС И МЕХАНИЗМЫ ВЗАИМНОГО ПРИЗНАНИЯ РЕЗУЛЬТАТОВ ИНСПЕЦИЙ</a:t>
            </a:r>
          </a:p>
          <a:p>
            <a:pPr algn="ctr">
              <a:lnSpc>
                <a:spcPts val="6020"/>
              </a:lnSpc>
            </a:pPr>
            <a:r>
              <a:rPr lang="en-US" sz="2800" b="1" dirty="0" err="1">
                <a:solidFill>
                  <a:schemeClr val="bg1"/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М.К.Шакарян</a:t>
            </a:r>
            <a:endParaRPr lang="en-US" sz="3200" b="1" dirty="0">
              <a:solidFill>
                <a:schemeClr val="bg1"/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5EDBC4-F863-0897-B0AA-6FFCF2BE2D80}"/>
              </a:ext>
            </a:extLst>
          </p:cNvPr>
          <p:cNvSpPr/>
          <p:nvPr/>
        </p:nvSpPr>
        <p:spPr>
          <a:xfrm>
            <a:off x="4342337" y="1240076"/>
            <a:ext cx="7190852" cy="5176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2FFB15-89D6-8D5C-C30C-B9EA7FCCC759}"/>
              </a:ext>
            </a:extLst>
          </p:cNvPr>
          <p:cNvCxnSpPr/>
          <p:nvPr/>
        </p:nvCxnSpPr>
        <p:spPr>
          <a:xfrm>
            <a:off x="4342337" y="1240077"/>
            <a:ext cx="7190852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D8908-F30C-A24E-3CD5-166DDB276CCF}"/>
              </a:ext>
            </a:extLst>
          </p:cNvPr>
          <p:cNvCxnSpPr>
            <a:cxnSpLocks/>
          </p:cNvCxnSpPr>
          <p:nvPr/>
        </p:nvCxnSpPr>
        <p:spPr>
          <a:xfrm flipH="1">
            <a:off x="4332288" y="1240077"/>
            <a:ext cx="7200901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437947" y="121644"/>
            <a:ext cx="105479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РЕЗУЛЬТАТЫ ДЕЯТЕЛЬНОСТИ АРМЯНСКОГО ИНСПЕКТОРАТА ЗА 2021Г.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2337" y="1240076"/>
            <a:ext cx="721572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ИНСПЕКЦИИ ПРОВЕДЕННЫЕ ПОСРЕДСТВОМ ДИСТАНЦИОННОЙ ОЦЕНКИ ЗА 2021 ГОД: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20 </a:t>
            </a:r>
            <a:r>
              <a:rPr lang="en-US" sz="2400" b="1" dirty="0" err="1"/>
              <a:t>производственных</a:t>
            </a:r>
            <a:r>
              <a:rPr lang="en-US" sz="2400" b="1" dirty="0"/>
              <a:t> </a:t>
            </a:r>
            <a:r>
              <a:rPr lang="en-US" sz="2400" b="1" dirty="0" err="1"/>
              <a:t>участков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ИНСПЕКЦИИ ПРОВЕДЕННЫЕ НА ПРОИЗВОДСТВЕННОМ УЧАСТКЕ:</a:t>
            </a:r>
          </a:p>
          <a:p>
            <a:r>
              <a:rPr lang="en-US" sz="2400" b="1" dirty="0"/>
              <a:t>			1 </a:t>
            </a:r>
            <a:r>
              <a:rPr lang="en-US" sz="2400" b="1" dirty="0" err="1"/>
              <a:t>производственный</a:t>
            </a:r>
            <a:r>
              <a:rPr lang="en-US" sz="2400" b="1" dirty="0"/>
              <a:t> </a:t>
            </a:r>
            <a:r>
              <a:rPr lang="en-US" sz="2400" b="1" dirty="0" err="1"/>
              <a:t>участок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dirty="0"/>
              <a:t>СЛУЧАИ НЕСООТВЕТСВИЯ ПРОИЗВОДСТВЕННОГО УЧАСТКА К ТРЕБОВАНИЯМ НПП:</a:t>
            </a:r>
          </a:p>
          <a:p>
            <a:r>
              <a:rPr lang="en-US" sz="2400" b="1" dirty="0"/>
              <a:t>			</a:t>
            </a:r>
            <a:r>
              <a:rPr lang="en-US" sz="2400" b="1" dirty="0" err="1"/>
              <a:t>потенциально</a:t>
            </a:r>
            <a:r>
              <a:rPr lang="en-US" sz="2400" b="1" dirty="0"/>
              <a:t> 1 </a:t>
            </a:r>
            <a:r>
              <a:rPr lang="en-US" sz="2400" b="1" dirty="0" err="1"/>
              <a:t>участок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368E8-6B90-F7FD-B2F2-8033C630BC1D}"/>
              </a:ext>
            </a:extLst>
          </p:cNvPr>
          <p:cNvSpPr txBox="1"/>
          <p:nvPr/>
        </p:nvSpPr>
        <p:spPr>
          <a:xfrm>
            <a:off x="623888" y="1240077"/>
            <a:ext cx="352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PT Book" panose="020B0502020204020303" pitchFamily="34" charset="77"/>
              </a:rPr>
              <a:t>Боль</a:t>
            </a:r>
            <a:r>
              <a:rPr lang="ru-RU" sz="1600" dirty="0">
                <a:latin typeface="Futura PT Book" panose="020B0502020204020303" pitchFamily="34" charset="77"/>
              </a:rPr>
              <a:t>ш</a:t>
            </a:r>
            <a:r>
              <a:rPr lang="en-US" sz="1600" dirty="0" err="1">
                <a:latin typeface="Futura PT Book" panose="020B0502020204020303" pitchFamily="34" charset="77"/>
              </a:rPr>
              <a:t>инство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производственных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участков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были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расположены</a:t>
            </a:r>
            <a:r>
              <a:rPr lang="en-US" sz="1600" dirty="0">
                <a:latin typeface="Futura PT Book" panose="020B0502020204020303" pitchFamily="34" charset="77"/>
              </a:rPr>
              <a:t>  </a:t>
            </a:r>
            <a:endParaRPr lang="ru-RU" sz="1600" dirty="0">
              <a:latin typeface="Futura PT Book" panose="020B0502020204020303" pitchFamily="34" charset="77"/>
            </a:endParaRPr>
          </a:p>
          <a:p>
            <a:r>
              <a:rPr lang="en-US" sz="1600" dirty="0">
                <a:latin typeface="Futura PT Book" panose="020B0502020204020303" pitchFamily="34" charset="77"/>
              </a:rPr>
              <a:t>в </a:t>
            </a:r>
            <a:r>
              <a:rPr lang="en-US" sz="1600" dirty="0" err="1">
                <a:latin typeface="Futura PT Book" panose="020B0502020204020303" pitchFamily="34" charset="77"/>
              </a:rPr>
              <a:t>странах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Европейс</a:t>
            </a:r>
            <a:r>
              <a:rPr lang="ru-RU" sz="1600" dirty="0">
                <a:latin typeface="Futura PT Book" panose="020B0502020204020303" pitchFamily="34" charset="77"/>
              </a:rPr>
              <a:t>ко</a:t>
            </a:r>
            <a:r>
              <a:rPr lang="en-US" sz="1600" dirty="0" err="1">
                <a:latin typeface="Futura PT Book" panose="020B0502020204020303" pitchFamily="34" charset="77"/>
              </a:rPr>
              <a:t>го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союза</a:t>
            </a:r>
            <a:endParaRPr lang="en-US" sz="1600" dirty="0">
              <a:latin typeface="Futura PT Book" panose="020B0502020204020303" pitchFamily="34" charset="77"/>
            </a:endParaRPr>
          </a:p>
          <a:p>
            <a:endParaRPr lang="en-US" sz="1600" dirty="0">
              <a:latin typeface="Futura PT Book" panose="020B0502020204020303" pitchFamily="34" charset="77"/>
            </a:endParaRPr>
          </a:p>
          <a:p>
            <a:r>
              <a:rPr lang="en-US" sz="1600" dirty="0" err="1">
                <a:latin typeface="Futura PT Book" panose="020B0502020204020303" pitchFamily="34" charset="77"/>
              </a:rPr>
              <a:t>Незначительны</a:t>
            </a:r>
            <a:r>
              <a:rPr lang="ru-RU" sz="1600" dirty="0">
                <a:latin typeface="Futura PT Book" panose="020B0502020204020303" pitchFamily="34" charset="77"/>
              </a:rPr>
              <a:t>е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учас</a:t>
            </a:r>
            <a:r>
              <a:rPr lang="ru-RU" sz="1600" dirty="0">
                <a:latin typeface="Futura PT Book" panose="020B0502020204020303" pitchFamily="34" charset="77"/>
              </a:rPr>
              <a:t>тки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были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расположены</a:t>
            </a:r>
            <a:r>
              <a:rPr lang="en-US" sz="1600" dirty="0">
                <a:latin typeface="Futura PT Book" panose="020B0502020204020303" pitchFamily="34" charset="77"/>
              </a:rPr>
              <a:t> в США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61" y="3883181"/>
            <a:ext cx="4764187" cy="2909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5EDBC4-F863-0897-B0AA-6FFCF2BE2D80}"/>
              </a:ext>
            </a:extLst>
          </p:cNvPr>
          <p:cNvSpPr/>
          <p:nvPr/>
        </p:nvSpPr>
        <p:spPr>
          <a:xfrm>
            <a:off x="4342337" y="1240076"/>
            <a:ext cx="7190852" cy="51765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2FFB15-89D6-8D5C-C30C-B9EA7FCCC759}"/>
              </a:ext>
            </a:extLst>
          </p:cNvPr>
          <p:cNvCxnSpPr/>
          <p:nvPr/>
        </p:nvCxnSpPr>
        <p:spPr>
          <a:xfrm>
            <a:off x="4342337" y="1240077"/>
            <a:ext cx="7190852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D8908-F30C-A24E-3CD5-166DDB276CCF}"/>
              </a:ext>
            </a:extLst>
          </p:cNvPr>
          <p:cNvCxnSpPr>
            <a:cxnSpLocks/>
          </p:cNvCxnSpPr>
          <p:nvPr/>
        </p:nvCxnSpPr>
        <p:spPr>
          <a:xfrm flipH="1">
            <a:off x="4332288" y="1240077"/>
            <a:ext cx="7200901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F368E8-6B90-F7FD-B2F2-8033C630BC1D}"/>
              </a:ext>
            </a:extLst>
          </p:cNvPr>
          <p:cNvSpPr txBox="1"/>
          <p:nvPr/>
        </p:nvSpPr>
        <p:spPr>
          <a:xfrm>
            <a:off x="623888" y="1240077"/>
            <a:ext cx="3527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PT Book" panose="020B0502020204020303" pitchFamily="34" charset="77"/>
              </a:rPr>
              <a:t>Боль</a:t>
            </a:r>
            <a:r>
              <a:rPr lang="ru-RU" sz="1600" dirty="0">
                <a:latin typeface="Futura PT Book" panose="020B0502020204020303" pitchFamily="34" charset="77"/>
              </a:rPr>
              <a:t>ш</a:t>
            </a:r>
            <a:r>
              <a:rPr lang="en-US" sz="1600" dirty="0" err="1">
                <a:latin typeface="Futura PT Book" panose="020B0502020204020303" pitchFamily="34" charset="77"/>
              </a:rPr>
              <a:t>инство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производственных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участков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были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расположены</a:t>
            </a:r>
            <a:r>
              <a:rPr lang="en-US" sz="1600" dirty="0">
                <a:latin typeface="Futura PT Book" panose="020B0502020204020303" pitchFamily="34" charset="77"/>
              </a:rPr>
              <a:t>  в </a:t>
            </a:r>
            <a:endParaRPr lang="ru-RU" sz="1600" dirty="0">
              <a:latin typeface="Futura PT Book" panose="020B0502020204020303" pitchFamily="34" charset="77"/>
            </a:endParaRPr>
          </a:p>
          <a:p>
            <a:r>
              <a:rPr lang="en-US" sz="1600" dirty="0" err="1">
                <a:latin typeface="Futura PT Book" panose="020B0502020204020303" pitchFamily="34" charset="77"/>
              </a:rPr>
              <a:t>странах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Европейс</a:t>
            </a:r>
            <a:r>
              <a:rPr lang="ru-RU" sz="1600" dirty="0">
                <a:latin typeface="Futura PT Book" panose="020B0502020204020303" pitchFamily="34" charset="77"/>
              </a:rPr>
              <a:t>ког</a:t>
            </a:r>
            <a:r>
              <a:rPr lang="en-US" sz="1600" dirty="0">
                <a:latin typeface="Futura PT Book" panose="020B0502020204020303" pitchFamily="34" charset="77"/>
              </a:rPr>
              <a:t>о </a:t>
            </a:r>
            <a:r>
              <a:rPr lang="en-US" sz="1600" dirty="0" err="1">
                <a:latin typeface="Futura PT Book" panose="020B0502020204020303" pitchFamily="34" charset="77"/>
              </a:rPr>
              <a:t>союза</a:t>
            </a:r>
            <a:endParaRPr lang="en-US" sz="1600" dirty="0">
              <a:latin typeface="Futura PT Book" panose="020B0502020204020303" pitchFamily="34" charset="77"/>
            </a:endParaRPr>
          </a:p>
          <a:p>
            <a:endParaRPr lang="en-US" sz="1600" dirty="0">
              <a:latin typeface="Futura PT Book" panose="020B0502020204020303" pitchFamily="34" charset="77"/>
            </a:endParaRPr>
          </a:p>
          <a:p>
            <a:r>
              <a:rPr lang="en-US" sz="1600" dirty="0" err="1">
                <a:latin typeface="Futura PT Book" panose="020B0502020204020303" pitchFamily="34" charset="77"/>
              </a:rPr>
              <a:t>Незначительны</a:t>
            </a:r>
            <a:r>
              <a:rPr lang="ru-RU" sz="1600" dirty="0">
                <a:latin typeface="Futura PT Book" panose="020B0502020204020303" pitchFamily="34" charset="77"/>
              </a:rPr>
              <a:t>е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учас</a:t>
            </a:r>
            <a:r>
              <a:rPr lang="ru-RU" sz="1600" dirty="0">
                <a:latin typeface="Futura PT Book" panose="020B0502020204020303" pitchFamily="34" charset="77"/>
              </a:rPr>
              <a:t>тки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были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расположены</a:t>
            </a:r>
            <a:r>
              <a:rPr lang="en-US" sz="1600" dirty="0">
                <a:latin typeface="Futura PT Book" panose="020B0502020204020303" pitchFamily="34" charset="77"/>
              </a:rPr>
              <a:t> в </a:t>
            </a:r>
            <a:r>
              <a:rPr lang="en-US" sz="1600" dirty="0" err="1">
                <a:latin typeface="Futura PT Book" panose="020B0502020204020303" pitchFamily="34" charset="77"/>
              </a:rPr>
              <a:t>странах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юговостоной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Азии</a:t>
            </a:r>
            <a:endParaRPr lang="en-US" sz="1600" dirty="0">
              <a:latin typeface="Futura PT Book" panose="020B0502020204020303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B95A7C-D742-7911-8726-1AF838F5FB4C}"/>
              </a:ext>
            </a:extLst>
          </p:cNvPr>
          <p:cNvSpPr txBox="1"/>
          <p:nvPr/>
        </p:nvSpPr>
        <p:spPr>
          <a:xfrm>
            <a:off x="477135" y="121644"/>
            <a:ext cx="1069160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РЕЗУЛЬТАТЫ ДЕЯТЕЛЬНОСТИ АРМЯНСКОГО ИНСПЕКТОРАТА ЗА 2022Г.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2337" y="1240076"/>
            <a:ext cx="721572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ИНСПЕКЦИИ ПРОВЕДЕННЫЕ ПОСРЕДСТВОМ ДИСТАНЦИОННОЙ ОЦЕНКИ ЗА 2022 ГОД: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20 </a:t>
            </a:r>
            <a:r>
              <a:rPr lang="en-US" sz="2400" b="1" dirty="0" err="1"/>
              <a:t>производственных</a:t>
            </a:r>
            <a:r>
              <a:rPr lang="en-US" sz="2400" b="1" dirty="0"/>
              <a:t> </a:t>
            </a:r>
            <a:r>
              <a:rPr lang="en-US" sz="2400" b="1" dirty="0" err="1"/>
              <a:t>участков</a:t>
            </a:r>
            <a:r>
              <a:rPr lang="en-US" sz="2400" b="1" dirty="0"/>
              <a:t> </a:t>
            </a:r>
          </a:p>
          <a:p>
            <a:r>
              <a:rPr lang="en-US" sz="2400" dirty="0"/>
              <a:t>ИНСПЕКЦИИ ПРОВЕДЕННЫЕ НА ПРОИЗВОДСТВЕННОМ УЧАСТКЕ</a:t>
            </a:r>
          </a:p>
          <a:p>
            <a:r>
              <a:rPr lang="en-US" sz="2400" b="1" dirty="0"/>
              <a:t>			1 </a:t>
            </a:r>
            <a:r>
              <a:rPr lang="en-US" sz="2400" b="1" dirty="0" err="1"/>
              <a:t>производственный</a:t>
            </a:r>
            <a:r>
              <a:rPr lang="en-US" sz="2400" b="1" dirty="0"/>
              <a:t> </a:t>
            </a:r>
            <a:r>
              <a:rPr lang="en-US" sz="2400" b="1" dirty="0" err="1"/>
              <a:t>участок</a:t>
            </a:r>
            <a:endParaRPr lang="en-US" sz="2400" b="1" dirty="0"/>
          </a:p>
          <a:p>
            <a:r>
              <a:rPr lang="en-US" sz="2400" dirty="0"/>
              <a:t>ЗАПЛАНИРОВАНЫЕ ИНСПЕКЦИИ ДО КОНЦА 2022 ГОДА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10 </a:t>
            </a:r>
            <a:r>
              <a:rPr lang="en-US" sz="2400" b="1" dirty="0" err="1"/>
              <a:t>производственных</a:t>
            </a:r>
            <a:r>
              <a:rPr lang="en-US" sz="2400" b="1" dirty="0"/>
              <a:t> </a:t>
            </a:r>
            <a:r>
              <a:rPr lang="en-US" sz="2400" b="1" dirty="0" err="1"/>
              <a:t>участков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dirty="0"/>
              <a:t>СЛУЧАИ НЕСООТВЕТСВИЯ ПРОИЗВОДСТВЕННОГО УЧАСТКА К ТРЕБОВАНИЯМ НПП:</a:t>
            </a:r>
          </a:p>
          <a:p>
            <a:r>
              <a:rPr lang="en-US" sz="2400" b="1" dirty="0"/>
              <a:t>			</a:t>
            </a:r>
            <a:r>
              <a:rPr lang="en-US" sz="2400" b="1" dirty="0" err="1"/>
              <a:t>потенциально</a:t>
            </a:r>
            <a:r>
              <a:rPr lang="en-US" sz="2400" b="1" dirty="0"/>
              <a:t> 3 </a:t>
            </a:r>
            <a:r>
              <a:rPr lang="en-US" sz="2400" b="1" dirty="0" err="1"/>
              <a:t>участка</a:t>
            </a:r>
            <a:endParaRPr lang="en-US" sz="2400" b="1" dirty="0"/>
          </a:p>
          <a:p>
            <a:endParaRPr lang="en-U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9CCAA2-D5D3-0439-9CCA-5DF20F83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61" y="3883181"/>
            <a:ext cx="4764187" cy="2909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6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4A6CF-5AF0-F53D-F4FE-9FD819DC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211851"/>
            <a:ext cx="809435" cy="7542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C2C414-8563-C820-120A-82475FEDF323}"/>
              </a:ext>
            </a:extLst>
          </p:cNvPr>
          <p:cNvSpPr/>
          <p:nvPr/>
        </p:nvSpPr>
        <p:spPr>
          <a:xfrm>
            <a:off x="8037808" y="1240077"/>
            <a:ext cx="3527425" cy="51765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03B443-8B29-D049-B319-1A1B282A7BFD}"/>
              </a:ext>
            </a:extLst>
          </p:cNvPr>
          <p:cNvCxnSpPr>
            <a:cxnSpLocks/>
          </p:cNvCxnSpPr>
          <p:nvPr/>
        </p:nvCxnSpPr>
        <p:spPr>
          <a:xfrm>
            <a:off x="8059670" y="1240077"/>
            <a:ext cx="3505564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19E6A8-D668-9704-E273-F1579A9875CB}"/>
              </a:ext>
            </a:extLst>
          </p:cNvPr>
          <p:cNvCxnSpPr>
            <a:cxnSpLocks/>
          </p:cNvCxnSpPr>
          <p:nvPr/>
        </p:nvCxnSpPr>
        <p:spPr>
          <a:xfrm flipH="1">
            <a:off x="8037808" y="1240077"/>
            <a:ext cx="3527426" cy="51765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817A7C-97D0-E0E2-8A8B-ADF08FA4436F}"/>
              </a:ext>
            </a:extLst>
          </p:cNvPr>
          <p:cNvSpPr txBox="1"/>
          <p:nvPr/>
        </p:nvSpPr>
        <p:spPr>
          <a:xfrm>
            <a:off x="623888" y="1240077"/>
            <a:ext cx="3527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PT Book" panose="020B0502020204020303" pitchFamily="34" charset="77"/>
              </a:rPr>
              <a:t>Каждая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страна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иплментирует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свою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политику</a:t>
            </a:r>
            <a:r>
              <a:rPr lang="en-US" sz="1600" dirty="0">
                <a:latin typeface="Futura PT Book" panose="020B0502020204020303" pitchFamily="34" charset="77"/>
              </a:rPr>
              <a:t> в </a:t>
            </a:r>
            <a:r>
              <a:rPr lang="en-US" sz="1600" dirty="0" err="1">
                <a:latin typeface="Futura PT Book" panose="020B0502020204020303" pitchFamily="34" charset="77"/>
              </a:rPr>
              <a:t>сфере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лекарств</a:t>
            </a:r>
            <a:endParaRPr lang="en-US" sz="1600" dirty="0">
              <a:latin typeface="Futura PT Book" panose="020B0502020204020303" pitchFamily="34" charset="77"/>
            </a:endParaRPr>
          </a:p>
          <a:p>
            <a:endParaRPr lang="en-US" sz="1600" dirty="0">
              <a:latin typeface="Futura PT Book" panose="020B0502020204020303" pitchFamily="34" charset="77"/>
            </a:endParaRPr>
          </a:p>
          <a:p>
            <a:r>
              <a:rPr lang="en-US" sz="1600" dirty="0" err="1">
                <a:latin typeface="Futura PT Book" panose="020B0502020204020303" pitchFamily="34" charset="77"/>
              </a:rPr>
              <a:t>Механизмы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взаимопризнания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должны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быть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основана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на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гармонизации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детельности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инспеторатов</a:t>
            </a:r>
            <a:endParaRPr lang="en-US" sz="1600" dirty="0">
              <a:latin typeface="Futura PT Book" panose="020B0502020204020303" pitchFamily="34" charset="77"/>
            </a:endParaRPr>
          </a:p>
          <a:p>
            <a:endParaRPr lang="en-US" sz="1600" dirty="0">
              <a:latin typeface="Futura PT Book" panose="020B0502020204020303" pitchFamily="34" charset="77"/>
            </a:endParaRPr>
          </a:p>
          <a:p>
            <a:r>
              <a:rPr lang="az-Cyrl-AZ" sz="1600" dirty="0">
                <a:latin typeface="Futura PT Book" panose="020B0502020204020303" pitchFamily="34" charset="77"/>
              </a:rPr>
              <a:t>Г</a:t>
            </a:r>
            <a:r>
              <a:rPr lang="en-US" sz="1600" dirty="0" err="1">
                <a:latin typeface="Futura PT Book" panose="020B0502020204020303" pitchFamily="34" charset="77"/>
              </a:rPr>
              <a:t>армонизация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должна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включить</a:t>
            </a:r>
            <a:r>
              <a:rPr lang="en-US" sz="1600" dirty="0">
                <a:latin typeface="Futura PT Book" panose="020B0502020204020303" pitchFamily="34" charset="77"/>
              </a:rPr>
              <a:t>  </a:t>
            </a:r>
            <a:r>
              <a:rPr lang="en-US" sz="1600" dirty="0" err="1">
                <a:latin typeface="Futura PT Book" panose="020B0502020204020303" pitchFamily="34" charset="77"/>
              </a:rPr>
              <a:t>требования</a:t>
            </a:r>
            <a:r>
              <a:rPr lang="en-US" sz="1600" dirty="0">
                <a:latin typeface="Futura PT Book" panose="020B0502020204020303" pitchFamily="34" charset="77"/>
              </a:rPr>
              <a:t> к:</a:t>
            </a:r>
          </a:p>
          <a:p>
            <a:r>
              <a:rPr lang="en-US" sz="1600" dirty="0">
                <a:latin typeface="Futura PT Book" panose="020B0502020204020303" pitchFamily="34" charset="77"/>
              </a:rPr>
              <a:t>	- </a:t>
            </a:r>
            <a:r>
              <a:rPr lang="az-Cyrl-AZ" sz="1600" dirty="0">
                <a:latin typeface="Futura PT Book" panose="020B0502020204020303" pitchFamily="34" charset="77"/>
              </a:rPr>
              <a:t>П</a:t>
            </a:r>
            <a:r>
              <a:rPr lang="en-US" sz="1600" dirty="0" err="1">
                <a:latin typeface="Futura PT Book" panose="020B0502020204020303" pitchFamily="34" charset="77"/>
              </a:rPr>
              <a:t>ерсоналу</a:t>
            </a:r>
            <a:endParaRPr lang="en-US" sz="1600" dirty="0">
              <a:latin typeface="Futura PT Book" panose="020B0502020204020303" pitchFamily="34" charset="77"/>
            </a:endParaRPr>
          </a:p>
          <a:p>
            <a:r>
              <a:rPr lang="en-US" sz="1600" dirty="0">
                <a:latin typeface="Futura PT Book" panose="020B0502020204020303" pitchFamily="34" charset="77"/>
              </a:rPr>
              <a:t>	- </a:t>
            </a:r>
            <a:r>
              <a:rPr lang="en-US" sz="1600" dirty="0" err="1">
                <a:latin typeface="Futura PT Book" panose="020B0502020204020303" pitchFamily="34" charset="77"/>
              </a:rPr>
              <a:t>Процедурам</a:t>
            </a:r>
            <a:endParaRPr lang="ru-RU" sz="1600" dirty="0">
              <a:latin typeface="Futura PT Book" panose="020B05020202040203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7F627F-052B-5E94-5A83-03AF48C5EB6C}"/>
              </a:ext>
            </a:extLst>
          </p:cNvPr>
          <p:cNvSpPr txBox="1"/>
          <p:nvPr/>
        </p:nvSpPr>
        <p:spPr>
          <a:xfrm>
            <a:off x="4341778" y="1240077"/>
            <a:ext cx="3527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Futura PT Book" panose="020B0502020204020303" pitchFamily="34" charset="77"/>
              </a:rPr>
              <a:t>Задача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ко-ординирующих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органов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должна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заключатся</a:t>
            </a:r>
            <a:r>
              <a:rPr lang="en-US" sz="1600" dirty="0">
                <a:latin typeface="Futura PT Book" panose="020B0502020204020303" pitchFamily="34" charset="77"/>
              </a:rPr>
              <a:t> в </a:t>
            </a:r>
            <a:r>
              <a:rPr lang="en-US" sz="1600" dirty="0" err="1">
                <a:latin typeface="Futura PT Book" panose="020B0502020204020303" pitchFamily="34" charset="77"/>
              </a:rPr>
              <a:t>гарнтировании</a:t>
            </a:r>
            <a:r>
              <a:rPr lang="en-US" sz="1600" dirty="0">
                <a:latin typeface="Futura PT Book" panose="020B0502020204020303" pitchFamily="34" charset="77"/>
              </a:rPr>
              <a:t>  </a:t>
            </a:r>
            <a:r>
              <a:rPr lang="en-US" sz="1600" dirty="0" err="1">
                <a:latin typeface="Futura PT Book" panose="020B0502020204020303" pitchFamily="34" charset="77"/>
              </a:rPr>
              <a:t>гармонизации</a:t>
            </a:r>
            <a:r>
              <a:rPr lang="en-US" sz="1600">
                <a:latin typeface="Futura PT Book" panose="020B0502020204020303" pitchFamily="34" charset="77"/>
              </a:rPr>
              <a:t> деятельности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инспекторатов</a:t>
            </a:r>
            <a:r>
              <a:rPr lang="en-US" sz="1600" dirty="0">
                <a:latin typeface="Futura PT Book" panose="020B0502020204020303" pitchFamily="34" charset="77"/>
              </a:rPr>
              <a:t>, в </a:t>
            </a:r>
            <a:r>
              <a:rPr lang="en-US" sz="1600" dirty="0" err="1">
                <a:latin typeface="Futura PT Book" panose="020B0502020204020303" pitchFamily="34" charset="77"/>
              </a:rPr>
              <a:t>частности</a:t>
            </a:r>
            <a:r>
              <a:rPr lang="en-US" sz="1600" dirty="0">
                <a:latin typeface="Futura PT Book" panose="020B0502020204020303" pitchFamily="34" charset="77"/>
              </a:rPr>
              <a:t>:</a:t>
            </a:r>
          </a:p>
          <a:p>
            <a:r>
              <a:rPr lang="en-US" sz="1600" dirty="0">
                <a:latin typeface="Futura PT Book" panose="020B0502020204020303" pitchFamily="34" charset="77"/>
              </a:rPr>
              <a:t>       - в </a:t>
            </a:r>
            <a:r>
              <a:rPr lang="en-US" sz="1600" dirty="0" err="1">
                <a:latin typeface="Futura PT Book" panose="020B0502020204020303" pitchFamily="34" charset="77"/>
              </a:rPr>
              <a:t>наличии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процедур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</a:p>
          <a:p>
            <a:r>
              <a:rPr lang="en-US" sz="1600" dirty="0">
                <a:latin typeface="Futura PT Book" panose="020B0502020204020303" pitchFamily="34" charset="77"/>
              </a:rPr>
              <a:t>       - </a:t>
            </a:r>
            <a:r>
              <a:rPr lang="en-US" sz="1600" dirty="0" err="1">
                <a:latin typeface="Futura PT Book" panose="020B0502020204020303" pitchFamily="34" charset="77"/>
              </a:rPr>
              <a:t>постоянное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улучшение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законодательства</a:t>
            </a:r>
            <a:r>
              <a:rPr lang="en-US" sz="1600" dirty="0">
                <a:latin typeface="Futura PT Book" panose="020B0502020204020303" pitchFamily="34" charset="77"/>
              </a:rPr>
              <a:t>, и</a:t>
            </a:r>
          </a:p>
          <a:p>
            <a:r>
              <a:rPr lang="en-US" sz="1600" dirty="0">
                <a:latin typeface="Futura PT Book" panose="020B0502020204020303" pitchFamily="34" charset="77"/>
              </a:rPr>
              <a:t>        - </a:t>
            </a:r>
            <a:r>
              <a:rPr lang="en-US" sz="1600" dirty="0" err="1">
                <a:latin typeface="Futura PT Book" panose="020B0502020204020303" pitchFamily="34" charset="77"/>
              </a:rPr>
              <a:t>компететности</a:t>
            </a:r>
            <a:r>
              <a:rPr lang="en-US" sz="1600" dirty="0">
                <a:latin typeface="Futura PT Book" panose="020B0502020204020303" pitchFamily="34" charset="77"/>
              </a:rPr>
              <a:t> </a:t>
            </a:r>
            <a:r>
              <a:rPr lang="en-US" sz="1600" dirty="0" err="1">
                <a:latin typeface="Futura PT Book" panose="020B0502020204020303" pitchFamily="34" charset="77"/>
              </a:rPr>
              <a:t>персонала</a:t>
            </a:r>
            <a:endParaRPr lang="ru-RU" sz="1600" dirty="0">
              <a:latin typeface="Futura PT Book" panose="020B05020202040203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2BC6C-A62C-DAA9-EC4A-E5DA4357B9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24537" y="3968899"/>
            <a:ext cx="4773894" cy="37085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AD8C41-F0EC-4F8C-59CB-9FB112B99288}"/>
              </a:ext>
            </a:extLst>
          </p:cNvPr>
          <p:cNvSpPr txBox="1"/>
          <p:nvPr/>
        </p:nvSpPr>
        <p:spPr>
          <a:xfrm>
            <a:off x="516325" y="200022"/>
            <a:ext cx="101539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Futura PT Demi" panose="020B05020202040203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ВНЕДРЕНИЕ ПРИНЦИПОВ СИСТЕМЫ КАЧЕСТВА ДЛЯ ИНСПЕКТОРАТОВ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Futura PT Demi" panose="020B05020202040203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7808" y="1240078"/>
            <a:ext cx="3533319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ru-RU" sz="2400" b="1" dirty="0"/>
              <a:t>Решение Совета Евразийской экономической комиссии</a:t>
            </a:r>
            <a:br>
              <a:rPr lang="ru-RU" sz="2400" dirty="0"/>
            </a:br>
            <a:r>
              <a:rPr lang="ru-RU" sz="2400" b="1" dirty="0"/>
              <a:t>от 3 ноября 2016 г. N 82</a:t>
            </a:r>
            <a:br>
              <a:rPr lang="ru-RU" sz="2400" dirty="0"/>
            </a:br>
            <a:r>
              <a:rPr lang="ru-RU" sz="2400" b="1" dirty="0"/>
              <a:t>"Об утверждении Общих требований к системе качества</a:t>
            </a:r>
            <a:br>
              <a:rPr lang="ru-RU" sz="2400" dirty="0"/>
            </a:br>
            <a:r>
              <a:rPr lang="ru-RU" sz="2400" b="1" dirty="0"/>
              <a:t>фармацевтических инспекторатов государств – членов</a:t>
            </a:r>
            <a:br>
              <a:rPr lang="ru-RU" sz="2400" dirty="0"/>
            </a:br>
            <a:r>
              <a:rPr lang="ru-RU" sz="2400" b="1" dirty="0"/>
              <a:t>Евразийского экономического союза"</a:t>
            </a:r>
            <a:endParaRPr lang="en-US" sz="2400" dirty="0"/>
          </a:p>
        </p:txBody>
      </p:sp>
      <p:sp>
        <p:nvSpPr>
          <p:cNvPr id="1029" name="AutoShape 5" descr="data:image/png;base64,iVBORw0KGgoAAAANSUhEUgAAANcAAAB2CAMAAABs4/bMAAABTVBMVEX///8AKYStGAi1WgAAKXu9GAjWIQgAIWvGYwC1GAgAIXOUEAilUgDWawDGGAitUgCYSgDeawAAIWMAMZwAAG62RwAAKY3ixLXy4ODit7W0iG9KNmnz5uDNioeVHkUAAFTNekGsGh5DJmvjgnzGTUfTAAB/AACeTUsALaJKKHyLEhtDJnNNOHIAHXaMNgB0QlTOs6XUnH+mPQDInofMZGDxx8TbwMDgqafnkY2pLSSzT0qjODT78fHZQTXbUUfEmpnHdnK3enmvaGe4hoWZOjd2IVthI1dDLYtCH1x3FjPKISRkFjgpIGmIGzWrJkuTJWC7wc94JmteJnMtAGFvdpWbKFmCiKN5IEo0QnQdL2oAAEXh4uiYnbKATWx5PDtcNUejVTuORzlzR3e4YD+5qaqQRh49LFRMPomhXTGsUiDdilraVwDHbSrph0Luq4R5x/IkAAAO1UlEQVR4nO2c63sb1RHGvbp4pZW0lqV6Q7BpiqkdE6wACSQBwr0JECBgStrSFkhKQy4O+f8/9txmzsw5c1YrSyT94Inj2Im9R79933nPnPXzZG3ttE7rtE7L1wumrr/V7/dbrdZLO+bT5/2ilqy3z559u9wrVXW7XQuma9C6oup3W/XqS2GtdK1Xrl1b3zNQmqrb7/ZbFmwwUG+DwcrBrv3ZVr9r76K+kXbFd95V9d4Klrj+/gcf7O3trZfr62Up6DUQwF6Q6rp8/eCrSljE3EHHBKvRezkYXHffshiP+Zare7rWdZUKS5OpBfsezK4w+JB/bwtejnvTn7c+OivVVXW9kpYhslBdu5K5RoyFdeXK2aZQV8++veeR1hEM9OqiXrb2+U3T/wq/sRyreqVdXqX9XVrAbhlx9VuMS6hPP33p47lCvXLtFU5EwdbtmqiXW+eTkIshGSxL2ke+bp+AlUa2buk/oFyBD2PJdOm++yjFpJrpfRHKgDnJnO/p/duX9OpHZEjFuBAGxQK9YjCZyZb+R1u+X98qVYproFJmIk7slkQwWOW9gCvSy0kmcjmpoMOYXpFiSSwH513vbpmtOWDrkPVBcrz3gsBVJ5h90VSwbswlNFiNXpQLycxl12uxQDEXifz+fTrXhy3MRpsfTDCQzAB2CViYG7BgCq818Kv1nRnm6WWCI9ALb+CVUC/BirTBPJeHKf3HQX/hxQb1PUYEAzBLVavXOtWLg+1fifQSiiUHtyEPRF+8vwZ1RmyFgjXVy29hsWAfX5/rQ3sPW7EPUS/vRiaYZMQ0XCAYBEc91zpuzf0+W4XszUkfErAuIUO9UDAPtlBwtBgWFWyeETHp/czRshfkXAmqViudGyV5j1YUJo7WINlg7p/wK7u0w+ZziUlP9mYnVj9m63Mu4sTS7zWSYM12Zm5DEKxxcIQNJnMlfGjuIteL2K/EnIeBPh6l6vuLJWKX6tXEiUJw7Df0oWBFPvay3IiDozYSXSZysCaBuA56dUn4mqtFPhR3MKBK9ldJ+6svH8HqJSNf2Q2GqTlccoP9heqVkgx3sBDMikYikbUX16u5ERt3GB19gwY738SHyQ0M2gsiJJXzc9UatKJZam6DlRIXXPF8Ix8yvfrWa1Yqtz3DSCXHYSPF6G0kPqwD8w3G9GoJeqV8KOgFPqSBSDewBfRK+XD+6Iu5UefDVNHxsO+igTYWzw1vRMI1vwK9muzMfuAIfLh/Qh/2u8yHfpxakQ+bTRyYh/1IrhP6sO99SB4FlLW5AQ85EsMHnTm6DQMxPjEj2LvN5l5BLzL3hv0l5Dxj2a+Vi3OlFcMDsxCHTX0YTht9cqQU+kvavxbMw0Z6JQ9g/sS8cB5CwKMHSYclfZhAMlj0+U2jQKyxYcO5N9q/6L7cDfsL5l56CcQS8fgZjOpVJ5h9wFGSnz3gMk3nXvrohuxe/vwl5CF7vtFk/xL0qsVax8aGSMSrca4EGn0ixcrvX+zZjfDgZuCNuI/vlu4v12M3TN28SRT7cDEfJub54PnGiYIj4cNkf+nn25+9quu7TFWnUxS7n++qty/UYvs7C/qQctEhipycy7L/Mq13VF142cZCkmnAT8zzfHjr1q2D6cE0c9VRNSt05aomef5l+Nymft7ohononaj98PIfbR1VwYKz4quvv1B1gXbafsiW0CuQae/W7dvfHBwcVLrcKlqtjseanPsWsdZgW+rzagXbVxeXtD9csw/K7xwd3Ti68V3lF+uYKqBy8/vzm7pAoBRXOub39m4fHb2qoKbVNNMrVXyp3Bbj+uvu7mu7u+adebPvLnTpTxvAaOWNV3nhGlQodQ87iJXDonn+uatWWq7oEeLeXmmaqZoq+00VVuWXNHK5Vaxg33ustT90sArziuzH6rv0W02pywdQdqkOmMPcSIelvD+ZaKuoUp9eUDWwmZJoL9tMdzTM1DKpyvRblU39PTQruVUm5/4mc3WQin2W4quyEAusQcGAa2LADJ9By1XfffnF19DJoJcV6tadO7ePDqacSutVaS7SXX4VdfEfvk1yhZXZXwIS+xNWyiIbIleeOzD7y1RRfGU67+bfdXsbpb450vXdVKpqOnWNXIFc5OZN8n+sca6Zia9OVpgU0x+iGR2YoFjl9KooVweMGNsQrIhYEwNmq7P7mqvMZlClPRdiVdqGGaYhrAOGOPevtZReBZpvhmCSZKH/YCUb8GDDPPct7ZkmuRcsN4lpGxuXqCqDUAl66TjMUK5Zh7pw8sNayJVZmIKjEcmEDKmyMDVQrqi7nPcm6ELwod0GHJYjq4xk04isgmokl+YCnsJTZaTBJCa0YT0X2nDigyPkcligl8MKuSqX8UksFvKSDzEFa3woGtLFxszvysSGgDXhWLbF9JK4hL5jxoiRC7Mp3/6JKSZsTwaumZtIPJVvLzEOK8GHXuM4DtGIFgq6CwUDZ5hr2/4KwUxoxFxwebZ3yTnP9zBZrwreVYQrQxt2bN/kpPy2PAHBMA0LgpW5MKxCLDNoRFggV/7tCrgq4KoYVzBtELmYWnnQXgVpL4tlOyzI+IqEPHdhMPHW+TDzPpSbS8gNP20Eo6EVCHprAmCFA7NLOgM4F8Ym1H8Lk5t+VfR8Mpn8M8RK5gaCCfuytH11IDciMJIYE2iuifNhDmHo7p4VSyDLYJSP2yvOeMeF4YyiebaEXvG00Qn0InL57iJk6EIvl+HKplWcGj7l4YSS+S0yycUseHKuVHtZLuwwzEKGFezJEtcUZl49RxQ0DVNcc30YUUk+DMDygu3K4azhZii+eWm5MuO5uMPw5GWWIbdOhfy/I6xg7s3i/UvcwuDwRade2MDC3WtCWwzByJaMNlSX1E0UQU2n1p7owsLtJO7qkygNm+W86MJANtyWi46EldqTqQ0rmxtxakB7wQ0MRqgfBKyVcWVu8CpCG+Y4y0+kzYvI5WIjdmFVBQcUhhUM8sv6MBgOO0FseLn8IYUI5javIDWmZjachiPvlIZ8JzygCKFxotwQD1/uHsyi9iIzr+stGvMdNvKKiQFzYYVhSFJjEh6Tg5ynVOwEJua8cE4JT8qBCzE8wiMKmD3L3ElZOHi5yEC5uB9kuZrsy9J0GA3zMPSGaUjkIlwFcSHacCo3lx0XXXthB6PJw0H+xD4khP4Bb+ba0lP5lfkOFqchiQ1pTzaPa7LEAWUi7V3AJc+9MMjHu3KVPHwVnSDlyRO2Se7bq4i57PkkelzjBkNnev/ounBY38tY83Je6C88o3AubkP2CICMUPiEDbHYCCU/ryGPlRmW9oC0d9VzubNKkzzsgEOC2ZA+AKAjFH2ukbHUiDblOU9r5DBM+hD2r4Y+9DaU5CKnZMuWel4jPNfIYO/Cn6HMipnfu3JxT5b14k+j5Ikj1ouBxUMUHil9anQiG8YPNWzsH2SHpkY9Ve12e3d7e/vXbX2hcyms4DlbRCeeKUO58LOZrYJh5fhgg7kQti+4RiWBHRxMP3v9x9fPb26OVLVNbbQ3TP30888/x+dkqlf4XJSgCc+wydnLWv/w7r2791jlM+sVPHoFQy/Zk929MkkeQR3855fzv2yONo1QSiotlkYaDofj4cZ4PP5vLReLDDUm4nTo+oui0R95VffaT548edTGRd2tHD7Sda8ADj4a4mwIt85c1Qb6lAT9wbuj3sjopLDAgnqJ4YbGUlTjiztJrq+2tw+VXdW7w2334fbhLKNNZUTpHLLaVDXa7Llqt6lFhq7UR/d/dZXTzcvtXbS9KoelRPrswYMHhw827QqbFsuvopcwcmmwh2murV5cj16P6+4IanOExsBCMMSyN3TsPrivegGaTny8ZoZbbbwff/xlk1bI1QYbarneSGKtbbXFss5qWlSvIeg1Duqne/d+mhUFx8LNSzEdnL97d8SYOFdvBVwh4+Jc43GApl/M/UeP7sPIW7DB8JG6DAPyNmR2B0OMl+VaSC/aXuNQMYOq225DX3bb1eF59NsmU8uACbGxgbHx8MzJuRbyIQOzJIFkkCiajVwAWjeqUejDDcL1Yhpr9Vy+v6IOG1OsDbz6CLiIXiOBC1dYAZe+WnMb0pgfS0ZELosF1x55veC3IyNcsMRwab16TQWjNkzq5ajUoOBazOsFVLERJR8uq5fDWiAPA73E2MD2Ai7JhvP2rxX4cBG92rV5CFwbCAbfz2OD/Snn/LPNjQ2aGzHWkOjl+otxSXqFOa++b/n+sgsvsi/X6TWkMc9vWjLmmV7Eh/biz4yL+zC24Zi1V49zSVT18+Hv7UOOhT6Ug2NMYoPlhhSHch6CEZeYNxrtX/J8OAzmjSHVi7UX+nDkty/qQ7aDtVcz9zaa6ilXjQ8BTdZrRPdjplc4cRjBluNqeFqhRkzmIZ0PPRbXSzZiYpJaSq+FsEjQ13DJuSG22IgaEVaxbhjWn5fncDUiY1yp/kIfbiT02twUFGN6kYneOLHm+cZK9BIHRGne4EEv6JUCA8F63oj1DTafaxHBagdEe2SmG3OoV2oDC4d6PDJffFZ6ebB4/3LbVzRH4QYmk1EqymWS43noFfUXGRD5+csHPexgo1AvuhIYUSfHs+JqM7BEHg6D81dioBeiA+4eLHA/lRwr5gpGX7nBgkGq16jBeiNixfkz4mr7y/1IAPsreNKGDTZM7GCiYOYfeqFgLhNTM+L852yLjb4kOMQTGA/EYKIfEawRf3aDI8fWFt67upmjgV6LGxF9GOnlwJwTe4tEfe9Yf92TN21dUlcwF03szQ3mjcUmxPgZPQXzXO3mXFq548dnbLnXbT95ePHiRbnDVvK8t7fl65It68PkoTlxZI5wVB0fHz/e2dkR/69J9fc7ctQv2V9/MvUkvu4bD3VdTDXYUBYswvrtt99qDo81pbvQdaIvz5TS63jrsbH5nKu/ePny5Yuu2B7GH7WRMzOp46dPnyb+R9D5dUaqN7eECr6m8Yru69+waOHoKxrx+CltpdXV9R2hlr2oapFLji0x0+ufGKp2OpNopv/vMn13SVBMgalWffy8X99SddnW1oZxuIof3atPnz7vl7WqwmZd2uSndVqndVrL1P8AlYAjdXWs7e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data:image/png;base64,iVBORw0KGgoAAAANSUhEUgAAANcAAAB2CAMAAABs4/bMAAABTVBMVEX///8AKYStGAi1WgAAKXu9GAjWIQgAIWvGYwC1GAgAIXOUEAilUgDWawDGGAitUgCYSgDeawAAIWMAMZwAAG62RwAAKY3ixLXy4ODit7W0iG9KNmnz5uDNioeVHkUAAFTNekGsGh5DJmvjgnzGTUfTAAB/AACeTUsALaJKKHyLEhtDJnNNOHIAHXaMNgB0QlTOs6XUnH+mPQDInofMZGDxx8TbwMDgqafnkY2pLSSzT0qjODT78fHZQTXbUUfEmpnHdnK3enmvaGe4hoWZOjd2IVthI1dDLYtCH1x3FjPKISRkFjgpIGmIGzWrJkuTJWC7wc94JmteJnMtAGFvdpWbKFmCiKN5IEo0QnQdL2oAAEXh4uiYnbKATWx5PDtcNUejVTuORzlzR3e4YD+5qaqQRh49LFRMPomhXTGsUiDdilraVwDHbSrph0Luq4R5x/IkAAAO1UlEQVR4nO2c63sb1RHGvbp4pZW0lqV6Q7BpiqkdE6wACSQBwr0JECBgStrSFkhKQy4O+f8/9txmzsw5c1YrSyT94Inj2Im9R79933nPnPXzZG3ttE7rtE7L1wumrr/V7/dbrdZLO+bT5/2ilqy3z559u9wrVXW7XQuma9C6oup3W/XqS2GtdK1Xrl1b3zNQmqrb7/ZbFmwwUG+DwcrBrv3ZVr9r76K+kXbFd95V9d4Klrj+/gcf7O3trZfr62Up6DUQwF6Q6rp8/eCrSljE3EHHBKvRezkYXHffshiP+Zare7rWdZUKS5OpBfsezK4w+JB/bwtejnvTn7c+OivVVXW9kpYhslBdu5K5RoyFdeXK2aZQV8++veeR1hEM9OqiXrb2+U3T/wq/sRyreqVdXqX9XVrAbhlx9VuMS6hPP33p47lCvXLtFU5EwdbtmqiXW+eTkIshGSxL2ke+bp+AlUa2buk/oFyBD2PJdOm++yjFpJrpfRHKgDnJnO/p/duX9OpHZEjFuBAGxQK9YjCZyZb+R1u+X98qVYproFJmIk7slkQwWOW9gCvSy0kmcjmpoMOYXpFiSSwH513vbpmtOWDrkPVBcrz3gsBVJ5h90VSwbswlNFiNXpQLycxl12uxQDEXifz+fTrXhy3MRpsfTDCQzAB2CViYG7BgCq818Kv1nRnm6WWCI9ALb+CVUC/BirTBPJeHKf3HQX/hxQb1PUYEAzBLVavXOtWLg+1fifQSiiUHtyEPRF+8vwZ1RmyFgjXVy29hsWAfX5/rQ3sPW7EPUS/vRiaYZMQ0XCAYBEc91zpuzf0+W4XszUkfErAuIUO9UDAPtlBwtBgWFWyeETHp/czRshfkXAmqViudGyV5j1YUJo7WINlg7p/wK7u0w+ZziUlP9mYnVj9m63Mu4sTS7zWSYM12Zm5DEKxxcIQNJnMlfGjuIteL2K/EnIeBPh6l6vuLJWKX6tXEiUJw7Df0oWBFPvay3IiDozYSXSZysCaBuA56dUn4mqtFPhR3MKBK9ldJ+6svH8HqJSNf2Q2GqTlccoP9heqVkgx3sBDMikYikbUX16u5ERt3GB19gwY738SHyQ0M2gsiJJXzc9UatKJZam6DlRIXXPF8Ix8yvfrWa1Yqtz3DSCXHYSPF6G0kPqwD8w3G9GoJeqV8KOgFPqSBSDewBfRK+XD+6Iu5UefDVNHxsO+igTYWzw1vRMI1vwK9muzMfuAIfLh/Qh/2u8yHfpxakQ+bTRyYh/1IrhP6sO99SB4FlLW5AQ85EsMHnTm6DQMxPjEj2LvN5l5BLzL3hv0l5Dxj2a+Vi3OlFcMDsxCHTX0YTht9cqQU+kvavxbMw0Z6JQ9g/sS8cB5CwKMHSYclfZhAMlj0+U2jQKyxYcO5N9q/6L7cDfsL5l56CcQS8fgZjOpVJ5h9wFGSnz3gMk3nXvrohuxe/vwl5CF7vtFk/xL0qsVax8aGSMSrca4EGn0ixcrvX+zZjfDgZuCNuI/vlu4v12M3TN28SRT7cDEfJub54PnGiYIj4cNkf+nn25+9quu7TFWnUxS7n++qty/UYvs7C/qQctEhipycy7L/Mq13VF142cZCkmnAT8zzfHjr1q2D6cE0c9VRNSt05aomef5l+Nymft7ohononaj98PIfbR1VwYKz4quvv1B1gXbafsiW0CuQae/W7dvfHBwcVLrcKlqtjseanPsWsdZgW+rzagXbVxeXtD9csw/K7xwd3Ti68V3lF+uYKqBy8/vzm7pAoBRXOub39m4fHb2qoKbVNNMrVXyp3Bbj+uvu7mu7u+adebPvLnTpTxvAaOWNV3nhGlQodQ87iJXDonn+uatWWq7oEeLeXmmaqZoq+00VVuWXNHK5Vaxg33ustT90sArziuzH6rv0W02pywdQdqkOmMPcSIelvD+ZaKuoUp9eUDWwmZJoL9tMdzTM1DKpyvRblU39PTQruVUm5/4mc3WQin2W4quyEAusQcGAa2LADJ9By1XfffnF19DJoJcV6tadO7ePDqacSutVaS7SXX4VdfEfvk1yhZXZXwIS+xNWyiIbIleeOzD7y1RRfGU67+bfdXsbpb450vXdVKpqOnWNXIFc5OZN8n+sca6Zia9OVpgU0x+iGR2YoFjl9KooVweMGNsQrIhYEwNmq7P7mqvMZlClPRdiVdqGGaYhrAOGOPevtZReBZpvhmCSZKH/YCUb8GDDPPct7ZkmuRcsN4lpGxuXqCqDUAl66TjMUK5Zh7pw8sNayJVZmIKjEcmEDKmyMDVQrqi7nPcm6ELwod0GHJYjq4xk04isgmokl+YCnsJTZaTBJCa0YT0X2nDigyPkcligl8MKuSqX8UksFvKSDzEFa3woGtLFxszvysSGgDXhWLbF9JK4hL5jxoiRC7Mp3/6JKSZsTwaumZtIPJVvLzEOK8GHXuM4DtGIFgq6CwUDZ5hr2/4KwUxoxFxwebZ3yTnP9zBZrwreVYQrQxt2bN/kpPy2PAHBMA0LgpW5MKxCLDNoRFggV/7tCrgq4KoYVzBtELmYWnnQXgVpL4tlOyzI+IqEPHdhMPHW+TDzPpSbS8gNP20Eo6EVCHprAmCFA7NLOgM4F8Ym1H8Lk5t+VfR8Mpn8M8RK5gaCCfuytH11IDciMJIYE2iuifNhDmHo7p4VSyDLYJSP2yvOeMeF4YyiebaEXvG00Qn0InL57iJk6EIvl+HKplWcGj7l4YSS+S0yycUseHKuVHtZLuwwzEKGFezJEtcUZl49RxQ0DVNcc30YUUk+DMDygu3K4azhZii+eWm5MuO5uMPw5GWWIbdOhfy/I6xg7s3i/UvcwuDwRade2MDC3WtCWwzByJaMNlSX1E0UQU2n1p7owsLtJO7qkygNm+W86MJANtyWi46EldqTqQ0rmxtxakB7wQ0MRqgfBKyVcWVu8CpCG+Y4y0+kzYvI5WIjdmFVBQcUhhUM8sv6MBgOO0FseLn8IYUI5javIDWmZjachiPvlIZ8JzygCKFxotwQD1/uHsyi9iIzr+stGvMdNvKKiQFzYYVhSFJjEh6Tg5ynVOwEJua8cE4JT8qBCzE8wiMKmD3L3ElZOHi5yEC5uB9kuZrsy9J0GA3zMPSGaUjkIlwFcSHacCo3lx0XXXthB6PJw0H+xD4khP4Bb+ba0lP5lfkOFqchiQ1pTzaPa7LEAWUi7V3AJc+9MMjHu3KVPHwVnSDlyRO2Se7bq4i57PkkelzjBkNnev/ounBY38tY83Je6C88o3AubkP2CICMUPiEDbHYCCU/ryGPlRmW9oC0d9VzubNKkzzsgEOC2ZA+AKAjFH2ukbHUiDblOU9r5DBM+hD2r4Y+9DaU5CKnZMuWel4jPNfIYO/Cn6HMipnfu3JxT5b14k+j5Ikj1ouBxUMUHil9anQiG8YPNWzsH2SHpkY9Ve12e3d7e/vXbX2hcyms4DlbRCeeKUO58LOZrYJh5fhgg7kQti+4RiWBHRxMP3v9x9fPb26OVLVNbbQ3TP30888/x+dkqlf4XJSgCc+wydnLWv/w7r2791jlM+sVPHoFQy/Zk929MkkeQR3855fzv2yONo1QSiotlkYaDofj4cZ4PP5vLReLDDUm4nTo+oui0R95VffaT548edTGRd2tHD7Sda8ADj4a4mwIt85c1Qb6lAT9wbuj3sjopLDAgnqJ4YbGUlTjiztJrq+2tw+VXdW7w2334fbhLKNNZUTpHLLaVDXa7Llqt6lFhq7UR/d/dZXTzcvtXbS9KoelRPrswYMHhw827QqbFsuvopcwcmmwh2murV5cj16P6+4IanOExsBCMMSyN3TsPrivegGaTny8ZoZbbbwff/xlk1bI1QYbarneSGKtbbXFss5qWlSvIeg1Duqne/d+mhUFx8LNSzEdnL97d8SYOFdvBVwh4+Jc43GApl/M/UeP7sPIW7DB8JG6DAPyNmR2B0OMl+VaSC/aXuNQMYOq225DX3bb1eF59NsmU8uACbGxgbHx8MzJuRbyIQOzJIFkkCiajVwAWjeqUejDDcL1Yhpr9Vy+v6IOG1OsDbz6CLiIXiOBC1dYAZe+WnMb0pgfS0ZELosF1x55veC3IyNcsMRwab16TQWjNkzq5ajUoOBazOsFVLERJR8uq5fDWiAPA73E2MD2Ai7JhvP2rxX4cBG92rV5CFwbCAbfz2OD/Snn/LPNjQ2aGzHWkOjl+otxSXqFOa++b/n+sgsvsi/X6TWkMc9vWjLmmV7Eh/biz4yL+zC24Zi1V49zSVT18+Hv7UOOhT6Ug2NMYoPlhhSHch6CEZeYNxrtX/J8OAzmjSHVi7UX+nDkty/qQ7aDtVcz9zaa6ilXjQ8BTdZrRPdjplc4cRjBluNqeFqhRkzmIZ0PPRbXSzZiYpJaSq+FsEjQ13DJuSG22IgaEVaxbhjWn5fncDUiY1yp/kIfbiT02twUFGN6kYneOLHm+cZK9BIHRGne4EEv6JUCA8F63oj1DTafaxHBagdEe2SmG3OoV2oDC4d6PDJffFZ6ebB4/3LbVzRH4QYmk1EqymWS43noFfUXGRD5+csHPexgo1AvuhIYUSfHs+JqM7BEHg6D81dioBeiA+4eLHA/lRwr5gpGX7nBgkGq16jBeiNixfkz4mr7y/1IAPsreNKGDTZM7GCiYOYfeqFgLhNTM+L852yLjb4kOMQTGA/EYKIfEawRf3aDI8fWFt67upmjgV6LGxF9GOnlwJwTe4tEfe9Yf92TN21dUlcwF03szQ3mjcUmxPgZPQXzXO3mXFq548dnbLnXbT95ePHiRbnDVvK8t7fl65It68PkoTlxZI5wVB0fHz/e2dkR/69J9fc7ctQv2V9/MvUkvu4bD3VdTDXYUBYswvrtt99qDo81pbvQdaIvz5TS63jrsbH5nKu/ePny5Yuu2B7GH7WRMzOp46dPnyb+R9D5dUaqN7eECr6m8Yru69+waOHoKxrx+CltpdXV9R2hlr2oapFLji0x0+ufGKp2OpNopv/vMn13SVBMgalWffy8X99SddnW1oZxuIof3atPnz7vl7WqwmZd2uSndVqndVrL1P8AlYAjdXWs7e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https://encrypted-tbn0.gstatic.com/images?q=tbn:ANd9GcTp_vc0e0DpgELtKbYeYmExq8CWtG4ObsS6WDnIC1-lIg&amp;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2953" y="4569277"/>
            <a:ext cx="2028825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67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32D2CC-E002-303F-A0E9-78B213D2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B6958-7CA8-1B9C-6D5B-B4C8F99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85" y="1353054"/>
            <a:ext cx="2461599" cy="4122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670E67-58BC-3958-434E-28138DD5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81" y="1353054"/>
            <a:ext cx="1200166" cy="6598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E16A2-AB10-06E5-E052-8F38BC99B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3178" y="1301747"/>
            <a:ext cx="2829166" cy="631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C0BD2B-6344-2DAB-5108-ECC160726CD5}"/>
              </a:ext>
            </a:extLst>
          </p:cNvPr>
          <p:cNvSpPr txBox="1"/>
          <p:nvPr/>
        </p:nvSpPr>
        <p:spPr>
          <a:xfrm>
            <a:off x="1201349" y="672674"/>
            <a:ext cx="208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ОРГАНИЗАТОРЫ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B5E10-6BDA-118A-945A-A4A5098A2966}"/>
              </a:ext>
            </a:extLst>
          </p:cNvPr>
          <p:cNvSpPr txBox="1"/>
          <p:nvPr/>
        </p:nvSpPr>
        <p:spPr>
          <a:xfrm>
            <a:off x="1201348" y="2541900"/>
            <a:ext cx="297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ПАРТНЕР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17CF94-4FF9-EE5C-52CE-1A73B23F16E9}"/>
              </a:ext>
            </a:extLst>
          </p:cNvPr>
          <p:cNvSpPr txBox="1"/>
          <p:nvPr/>
        </p:nvSpPr>
        <p:spPr>
          <a:xfrm>
            <a:off x="5651160" y="2579517"/>
            <a:ext cx="361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СТРАТЕГИЧЕСКИЕ ПАРТНЕРЫ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003F5-34FE-BA7A-2544-69877A3E031D}"/>
              </a:ext>
            </a:extLst>
          </p:cNvPr>
          <p:cNvSpPr txBox="1"/>
          <p:nvPr/>
        </p:nvSpPr>
        <p:spPr>
          <a:xfrm>
            <a:off x="1201346" y="4567542"/>
            <a:ext cx="319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ИНФОРМАЦИОННЫЙ ПАРТНЕР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BC0BF-B31E-13D4-1770-05309133EA6A}"/>
              </a:ext>
            </a:extLst>
          </p:cNvPr>
          <p:cNvSpPr txBox="1"/>
          <p:nvPr/>
        </p:nvSpPr>
        <p:spPr>
          <a:xfrm>
            <a:off x="5111887" y="4567542"/>
            <a:ext cx="319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ГЕНЕРАЛЬНЫЙ  ИНФОРМАЦИОННО-АНАЛИТИЧЕСКИЙ  ПАРТНЕР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4EA3E-B6C0-0BB0-7867-220C26D33B8F}"/>
              </a:ext>
            </a:extLst>
          </p:cNvPr>
          <p:cNvSpPr txBox="1"/>
          <p:nvPr/>
        </p:nvSpPr>
        <p:spPr>
          <a:xfrm>
            <a:off x="8973002" y="4583762"/>
            <a:ext cx="285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ИНФОРМАЦИОННЫЙ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ПАРТНЕР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1B41A57-2E2D-E3D1-95D8-D3408E667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23" y="5131774"/>
            <a:ext cx="2313834" cy="112238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E24FD39-DD1F-C2AE-079C-4F595F48E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585" y="3219334"/>
            <a:ext cx="2684943" cy="7753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9BE18AC-3169-8E02-4C03-A67BCCA5D6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0249" y="2701284"/>
            <a:ext cx="2471592" cy="168086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895A9A2-85E9-C522-F453-A6066477E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194" y="5293808"/>
            <a:ext cx="2722195" cy="71152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C15F8-6133-A78A-4AD6-C560AC026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256" y="4787619"/>
            <a:ext cx="1826851" cy="1826851"/>
          </a:xfrm>
          <a:prstGeom prst="rect">
            <a:avLst/>
          </a:prstGeom>
        </p:spPr>
      </p:pic>
      <p:pic>
        <p:nvPicPr>
          <p:cNvPr id="2" name="Рисунок 9">
            <a:extLst>
              <a:ext uri="{FF2B5EF4-FFF2-40B4-BE49-F238E27FC236}">
                <a16:creationId xmlns:a16="http://schemas.microsoft.com/office/drawing/2014/main" id="{D3A7B6C6-D7A1-963F-FB85-B0786CE4C3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9100" y="2815714"/>
            <a:ext cx="2257425" cy="1340871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9124280-C084-0A95-30E2-BBC5A20A5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718" y="249383"/>
            <a:ext cx="2854326" cy="13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296</Words>
  <Application>Microsoft Office PowerPoint</Application>
  <PresentationFormat>Широкоэкранный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Futura PT Book</vt:lpstr>
      <vt:lpstr>Futura PT Demi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Джанина Джанина</cp:lastModifiedBy>
  <cp:revision>36</cp:revision>
  <dcterms:created xsi:type="dcterms:W3CDTF">2022-06-27T14:29:11Z</dcterms:created>
  <dcterms:modified xsi:type="dcterms:W3CDTF">2022-09-06T17:36:22Z</dcterms:modified>
</cp:coreProperties>
</file>