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1"/>
  </p:sldMasterIdLst>
  <p:sldIdLst>
    <p:sldId id="263" r:id="rId2"/>
    <p:sldId id="270" r:id="rId3"/>
    <p:sldId id="267" r:id="rId4"/>
    <p:sldId id="271" r:id="rId5"/>
    <p:sldId id="272" r:id="rId6"/>
    <p:sldId id="268" r:id="rId7"/>
    <p:sldId id="269" r:id="rId8"/>
    <p:sldId id="275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utura PT Book" panose="020B0502020204020303" pitchFamily="34" charset="-52"/>
      <p:regular r:id="rId14"/>
      <p:italic r:id="rId15"/>
    </p:embeddedFont>
    <p:embeddedFont>
      <p:font typeface="Futura PT Demi" panose="020B0702020204020303" pitchFamily="34" charset="-52"/>
      <p:regular r:id="rId16"/>
      <p:bold r:id="rId17"/>
      <p:italic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6405"/>
  </p:normalViewPr>
  <p:slideViewPr>
    <p:cSldViewPr snapToGrid="0" snapToObjects="1">
      <p:cViewPr varScale="1">
        <p:scale>
          <a:sx n="49" d="100"/>
          <a:sy n="49" d="100"/>
        </p:scale>
        <p:origin x="149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1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pos="6244" userDrawn="1">
          <p15:clr>
            <a:srgbClr val="FBAE40"/>
          </p15:clr>
        </p15:guide>
        <p15:guide id="5" pos="6108" userDrawn="1">
          <p15:clr>
            <a:srgbClr val="FBAE40"/>
          </p15:clr>
        </p15:guide>
        <p15:guide id="6" pos="5065" userDrawn="1">
          <p15:clr>
            <a:srgbClr val="FBAE40"/>
          </p15:clr>
        </p15:guide>
        <p15:guide id="7" pos="4929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orient="horz" pos="3748" userDrawn="1">
          <p15:clr>
            <a:srgbClr val="FBAE40"/>
          </p15:clr>
        </p15:guide>
        <p15:guide id="10" pos="1436" userDrawn="1">
          <p15:clr>
            <a:srgbClr val="FBAE40"/>
          </p15:clr>
        </p15:guide>
        <p15:guide id="11" pos="1572" userDrawn="1">
          <p15:clr>
            <a:srgbClr val="FBAE40"/>
          </p15:clr>
        </p15:guide>
        <p15:guide id="12" pos="2615" userDrawn="1">
          <p15:clr>
            <a:srgbClr val="FBAE40"/>
          </p15:clr>
        </p15:guide>
        <p15:guide id="13" pos="2729" userDrawn="1">
          <p15:clr>
            <a:srgbClr val="FBAE40"/>
          </p15:clr>
        </p15:guide>
        <p15:guide id="14" pos="3772" userDrawn="1">
          <p15:clr>
            <a:srgbClr val="FBAE40"/>
          </p15:clr>
        </p15:guide>
        <p15:guide id="15" orient="horz" pos="40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ozhdestvenskiy@eecommission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285E2-56FE-AFA3-47D6-25B19760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6F332-9A0E-3122-C4CC-171C216D6685}"/>
              </a:ext>
            </a:extLst>
          </p:cNvPr>
          <p:cNvSpPr txBox="1"/>
          <p:nvPr/>
        </p:nvSpPr>
        <p:spPr>
          <a:xfrm>
            <a:off x="7943424" y="3751725"/>
            <a:ext cx="34885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–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8 сентября, </a:t>
            </a:r>
            <a:endParaRPr lang="en-US" sz="24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Иркутск </a:t>
            </a:r>
          </a:p>
          <a:p>
            <a:r>
              <a:rPr lang="ru-RU" sz="1800" dirty="0">
                <a:solidFill>
                  <a:schemeClr val="bg1"/>
                </a:solidFill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Байкал Бизнес Центр</a:t>
            </a:r>
            <a:endParaRPr lang="x-none" sz="1800" dirty="0">
              <a:solidFill>
                <a:schemeClr val="bg1"/>
              </a:solidFill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439F0-0BC6-3DBA-FB63-C5C9D9B2FF03}"/>
              </a:ext>
            </a:extLst>
          </p:cNvPr>
          <p:cNvSpPr txBox="1"/>
          <p:nvPr/>
        </p:nvSpPr>
        <p:spPr>
          <a:xfrm>
            <a:off x="532624" y="3616822"/>
            <a:ext cx="6000007" cy="317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VII 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Всероссийская </a:t>
            </a: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GMP-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конференция </a:t>
            </a:r>
          </a:p>
          <a:p>
            <a:pPr>
              <a:lnSpc>
                <a:spcPts val="4800"/>
              </a:lnSpc>
            </a:pP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 международным участием</a:t>
            </a:r>
          </a:p>
          <a:p>
            <a:pPr>
              <a:lnSpc>
                <a:spcPts val="4800"/>
              </a:lnSpc>
            </a:pPr>
            <a:endParaRPr lang="ru-RU" sz="45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90531-3C18-6FD1-12D3-E4048518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79D5B4-5551-8917-1956-601C42E8CBF5}"/>
              </a:ext>
            </a:extLst>
          </p:cNvPr>
          <p:cNvSpPr txBox="1"/>
          <p:nvPr/>
        </p:nvSpPr>
        <p:spPr>
          <a:xfrm>
            <a:off x="490560" y="3068723"/>
            <a:ext cx="9983476" cy="233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ru-RU" sz="5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Обзор утвержденных ключевых мер и решений ЕЭК в период</a:t>
            </a:r>
            <a:r>
              <a:rPr lang="en-US" sz="5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2021-2022 годов</a:t>
            </a:r>
            <a:endParaRPr lang="x-none" sz="54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5561" y="5708115"/>
            <a:ext cx="47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Futura PT"/>
              </a:rPr>
              <a:t>Д.А. Рождественский, к.м.н.</a:t>
            </a:r>
          </a:p>
          <a:p>
            <a:r>
              <a:rPr lang="ru-RU" b="1" dirty="0">
                <a:solidFill>
                  <a:schemeClr val="bg1"/>
                </a:solidFill>
                <a:latin typeface="Futura PT"/>
              </a:rPr>
              <a:t>Евразийская экономическая комиссия</a:t>
            </a:r>
          </a:p>
        </p:txBody>
      </p:sp>
    </p:spTree>
    <p:extLst>
      <p:ext uri="{BB962C8B-B14F-4D97-AF65-F5344CB8AC3E}">
        <p14:creationId xmlns:p14="http://schemas.microsoft.com/office/powerpoint/2010/main" val="14195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CED97-F83A-231E-48D5-F1434F33A3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F8EEF5-5B0D-F21D-D241-E8B29A3C37FC}"/>
              </a:ext>
            </a:extLst>
          </p:cNvPr>
          <p:cNvSpPr txBox="1"/>
          <p:nvPr/>
        </p:nvSpPr>
        <p:spPr>
          <a:xfrm>
            <a:off x="296405" y="121822"/>
            <a:ext cx="9598168" cy="113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"/>
                <a:ea typeface="Helvetica Neue" panose="02000503000000020004" pitchFamily="2" charset="0"/>
                <a:cs typeface="Helvetica Neue" panose="02000503000000020004" pitchFamily="2" charset="0"/>
              </a:rPr>
              <a:t>ВНЕСЕННЫЕ ИЗМЕНЕНИЯ В ПРАВИЛА РЕГИСТРАЦИИ В 2021 ГОДУ</a:t>
            </a:r>
          </a:p>
        </p:txBody>
      </p:sp>
      <p:graphicFrame>
        <p:nvGraphicFramePr>
          <p:cNvPr id="16" name="Таблица 2">
            <a:extLst>
              <a:ext uri="{FF2B5EF4-FFF2-40B4-BE49-F238E27FC236}">
                <a16:creationId xmlns:a16="http://schemas.microsoft.com/office/drawing/2014/main" id="{648D1FB7-619E-1648-8A0F-F174E600D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239564"/>
              </p:ext>
            </p:extLst>
          </p:nvPr>
        </p:nvGraphicFramePr>
        <p:xfrm>
          <a:off x="230576" y="1255850"/>
          <a:ext cx="11730847" cy="530171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1002">
                  <a:extLst>
                    <a:ext uri="{9D8B030D-6E8A-4147-A177-3AD203B41FA5}">
                      <a16:colId xmlns:a16="http://schemas.microsoft.com/office/drawing/2014/main" val="3242879823"/>
                    </a:ext>
                  </a:extLst>
                </a:gridCol>
                <a:gridCol w="7312218">
                  <a:extLst>
                    <a:ext uri="{9D8B030D-6E8A-4147-A177-3AD203B41FA5}">
                      <a16:colId xmlns:a16="http://schemas.microsoft.com/office/drawing/2014/main" val="867368423"/>
                    </a:ext>
                  </a:extLst>
                </a:gridCol>
                <a:gridCol w="2617627">
                  <a:extLst>
                    <a:ext uri="{9D8B030D-6E8A-4147-A177-3AD203B41FA5}">
                      <a16:colId xmlns:a16="http://schemas.microsoft.com/office/drawing/2014/main" val="4129436793"/>
                    </a:ext>
                  </a:extLst>
                </a:gridCol>
              </a:tblGrid>
              <a:tr h="3315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ru-RU" sz="1800" dirty="0">
                          <a:latin typeface="Futura PT"/>
                        </a:rPr>
                        <a:t>РАЗДЕЛ</a:t>
                      </a:r>
                      <a:endParaRPr lang="ru-RU" sz="1800" dirty="0">
                        <a:solidFill>
                          <a:schemeClr val="tx1"/>
                        </a:solidFill>
                        <a:latin typeface="Futura PT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dirty="0">
                          <a:latin typeface="Futura PT"/>
                        </a:rPr>
                        <a:t>ОПИСАНИЕ ИЗМЕНЕНИЯ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Futura PT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dirty="0">
                          <a:solidFill>
                            <a:schemeClr val="lt1"/>
                          </a:solidFill>
                          <a:latin typeface="Futura PT"/>
                        </a:rPr>
                        <a:t>РЕКВИЗИТЫ</a:t>
                      </a:r>
                      <a:r>
                        <a:rPr lang="ru-RU" sz="1800" baseline="0" dirty="0">
                          <a:solidFill>
                            <a:schemeClr val="lt1"/>
                          </a:solidFill>
                          <a:latin typeface="Futura PT"/>
                        </a:rPr>
                        <a:t> РЕШЕНИЯ СОВЕТА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Futura PT"/>
                      </a:endParaRPr>
                    </a:p>
                  </a:txBody>
                  <a:tcPr marL="34385" marR="34385" marT="17193" marB="17193"/>
                </a:tc>
                <a:extLst>
                  <a:ext uri="{0D108BD9-81ED-4DB2-BD59-A6C34878D82A}">
                    <a16:rowId xmlns:a16="http://schemas.microsoft.com/office/drawing/2014/main" val="1624585143"/>
                  </a:ext>
                </a:extLst>
              </a:tr>
              <a:tr h="519702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endParaRPr lang="ru-RU" sz="1800" dirty="0">
                        <a:latin typeface="Futura PT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Futura PT"/>
                        </a:rPr>
                        <a:t>Возможность отзыва регистрационного досье с экспертизы на любом этапе и возврата средств при отзыве на этапе </a:t>
                      </a:r>
                      <a:r>
                        <a:rPr lang="ru-RU" sz="1800" dirty="0" err="1">
                          <a:latin typeface="Futura PT"/>
                        </a:rPr>
                        <a:t>валидации</a:t>
                      </a:r>
                      <a:r>
                        <a:rPr lang="ru-RU" sz="1800" dirty="0">
                          <a:latin typeface="Futura PT"/>
                        </a:rPr>
                        <a:t> заявления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Futura PT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dirty="0">
                          <a:effectLst/>
                          <a:latin typeface="Futura PT"/>
                        </a:rPr>
                        <a:t>Решение</a:t>
                      </a:r>
                      <a:br>
                        <a:rPr lang="ru-RU" sz="1800" dirty="0">
                          <a:effectLst/>
                          <a:latin typeface="Futura PT"/>
                        </a:rPr>
                      </a:br>
                      <a:r>
                        <a:rPr lang="ru-RU" sz="1800" dirty="0">
                          <a:effectLst/>
                          <a:latin typeface="Futura PT"/>
                        </a:rPr>
                        <a:t>от 5 марта 2021 г.</a:t>
                      </a:r>
                      <a:br>
                        <a:rPr lang="ru-RU" sz="1800" dirty="0">
                          <a:effectLst/>
                          <a:latin typeface="Futura PT"/>
                        </a:rPr>
                      </a:br>
                      <a:r>
                        <a:rPr lang="ru-RU" sz="1800" dirty="0">
                          <a:effectLst/>
                          <a:latin typeface="Futura PT"/>
                        </a:rPr>
                        <a:t>№ 14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extLst>
                  <a:ext uri="{0D108BD9-81ED-4DB2-BD59-A6C34878D82A}">
                    <a16:rowId xmlns:a16="http://schemas.microsoft.com/office/drawing/2014/main" val="462487495"/>
                  </a:ext>
                </a:extLst>
              </a:tr>
              <a:tr h="9441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ru-RU" sz="1800" dirty="0" err="1">
                          <a:latin typeface="Futura PT"/>
                        </a:rPr>
                        <a:t>пп</a:t>
                      </a:r>
                      <a:r>
                        <a:rPr lang="ru-RU" sz="1800" dirty="0">
                          <a:latin typeface="Futura PT"/>
                        </a:rPr>
                        <a:t>. 171-174</a:t>
                      </a:r>
                    </a:p>
                  </a:txBody>
                  <a:tcPr marL="34385" marR="34385" marT="17193" marB="17193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ru-RU" sz="1800" dirty="0">
                          <a:latin typeface="Futura PT"/>
                        </a:rPr>
                        <a:t>Три варианта приведения досье в соответствие с правом</a:t>
                      </a:r>
                      <a:r>
                        <a:rPr lang="ru-RU" sz="1800" baseline="0" dirty="0">
                          <a:latin typeface="Futura PT"/>
                        </a:rPr>
                        <a:t> Союза</a:t>
                      </a:r>
                    </a:p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ru-RU" sz="1800" dirty="0">
                          <a:latin typeface="Futura PT"/>
                        </a:rPr>
                        <a:t>1. Приведение без расширения регистрации:</a:t>
                      </a:r>
                      <a:br>
                        <a:rPr lang="ru-RU" sz="1800" dirty="0">
                          <a:latin typeface="Futura PT"/>
                        </a:rPr>
                      </a:br>
                      <a:r>
                        <a:rPr lang="ru-RU" sz="1800" dirty="0">
                          <a:latin typeface="Futura PT"/>
                        </a:rPr>
                        <a:t>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Futura PT"/>
                        </a:rPr>
                        <a:t>М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Futura PT"/>
                        </a:rPr>
                        <a:t>1-3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Futura PT"/>
                        </a:rPr>
                        <a:t>+М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Futura PT"/>
                        </a:rPr>
                        <a:t>4-5</a:t>
                      </a:r>
                      <a:r>
                        <a:rPr lang="ru-RU" sz="1800" dirty="0">
                          <a:latin typeface="Futura PT"/>
                        </a:rPr>
                        <a:t> (без переоформления)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Futura PT"/>
                        </a:rPr>
                        <a:t>2. Приведение с расширением регистрации:</a:t>
                      </a:r>
                      <a:br>
                        <a:rPr lang="ru-RU" sz="1800" dirty="0">
                          <a:latin typeface="Futura PT"/>
                        </a:rPr>
                      </a:br>
                      <a:r>
                        <a:rPr lang="ru-RU" sz="1800" dirty="0">
                          <a:latin typeface="Futura PT"/>
                        </a:rPr>
                        <a:t>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Futura PT"/>
                        </a:rPr>
                        <a:t>М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Futura PT"/>
                        </a:rPr>
                        <a:t>1-3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Futura PT"/>
                        </a:rPr>
                        <a:t>+М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Futura PT"/>
                        </a:rPr>
                        <a:t>4-5</a:t>
                      </a:r>
                      <a:r>
                        <a:rPr lang="ru-RU" sz="1800" dirty="0">
                          <a:latin typeface="Futura PT"/>
                        </a:rPr>
                        <a:t> (без переоформления)+переоценка «польза/риск»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Futura PT"/>
                        </a:rPr>
                        <a:t>3. Приведение на 1 страну: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Futura PT"/>
                        </a:rPr>
                        <a:t>    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  <a:latin typeface="Futura PT"/>
                        </a:rPr>
                        <a:t>М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Futura PT"/>
                        </a:rPr>
                        <a:t>1-3</a:t>
                      </a:r>
                      <a:r>
                        <a:rPr lang="ru-RU" sz="1800" b="0" baseline="0" dirty="0">
                          <a:solidFill>
                            <a:srgbClr val="FF0000"/>
                          </a:solidFill>
                          <a:latin typeface="Futura PT"/>
                        </a:rPr>
                        <a:t> </a:t>
                      </a:r>
                      <a:r>
                        <a:rPr lang="ru-RU" sz="1800" b="0" baseline="0" dirty="0">
                          <a:latin typeface="Futura PT"/>
                        </a:rPr>
                        <a:t>(без</a:t>
                      </a:r>
                      <a:r>
                        <a:rPr lang="ru-RU" sz="1800" dirty="0">
                          <a:latin typeface="Futura PT"/>
                        </a:rPr>
                        <a:t> перевода на русский язык*)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Futura PT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Futura PT"/>
                        </a:rPr>
                        <a:t>Решение</a:t>
                      </a:r>
                      <a:br>
                        <a:rPr lang="ru-RU" sz="1800" dirty="0">
                          <a:latin typeface="Futura PT"/>
                        </a:rPr>
                      </a:br>
                      <a:r>
                        <a:rPr lang="ru-RU" sz="1800" dirty="0">
                          <a:latin typeface="Futura PT"/>
                        </a:rPr>
                        <a:t>от 22 апреля 2021 г. </a:t>
                      </a:r>
                      <a:endParaRPr lang="en-US" sz="1800" dirty="0">
                        <a:latin typeface="Futura P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Futura PT"/>
                        </a:rPr>
                        <a:t>№ 34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endParaRPr lang="ru-RU" sz="1800" dirty="0">
                        <a:latin typeface="Futura PT"/>
                      </a:endParaRPr>
                    </a:p>
                  </a:txBody>
                  <a:tcPr marL="34385" marR="34385" marT="17193" marB="17193"/>
                </a:tc>
                <a:extLst>
                  <a:ext uri="{0D108BD9-81ED-4DB2-BD59-A6C34878D82A}">
                    <a16:rowId xmlns:a16="http://schemas.microsoft.com/office/drawing/2014/main" val="3045794327"/>
                  </a:ext>
                </a:extLst>
              </a:tr>
              <a:tr h="4846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12700" indent="0" algn="l">
                        <a:lnSpc>
                          <a:spcPct val="85000"/>
                        </a:lnSpc>
                        <a:tabLst/>
                      </a:pPr>
                      <a:r>
                        <a:rPr lang="ru-RU" sz="1800" dirty="0">
                          <a:latin typeface="Futura PT"/>
                        </a:rPr>
                        <a:t>Прилож. №2</a:t>
                      </a:r>
                    </a:p>
                    <a:p>
                      <a:pPr marL="12700" indent="0" algn="l">
                        <a:lnSpc>
                          <a:spcPct val="85000"/>
                        </a:lnSpc>
                        <a:tabLst/>
                      </a:pPr>
                      <a:r>
                        <a:rPr lang="ru-RU" sz="1800" dirty="0">
                          <a:latin typeface="Futura PT"/>
                        </a:rPr>
                        <a:t>Прилож. №17</a:t>
                      </a:r>
                      <a:endParaRPr lang="ru-RU" sz="1800" i="0" dirty="0">
                        <a:latin typeface="Futura PT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ru-RU" sz="1800" dirty="0">
                          <a:latin typeface="Futura PT"/>
                        </a:rPr>
                        <a:t>Указание формы упаковки </a:t>
                      </a:r>
                      <a:r>
                        <a:rPr lang="ru-RU" sz="1800" dirty="0" err="1">
                          <a:latin typeface="Futura PT"/>
                        </a:rPr>
                        <a:t>нерасфасованного</a:t>
                      </a:r>
                      <a:r>
                        <a:rPr lang="ru-RU" sz="1800" dirty="0">
                          <a:latin typeface="Futura PT"/>
                        </a:rPr>
                        <a:t> (</a:t>
                      </a:r>
                      <a:r>
                        <a:rPr lang="en-US" sz="1800" dirty="0">
                          <a:latin typeface="Futura PT"/>
                        </a:rPr>
                        <a:t>in bulk</a:t>
                      </a:r>
                      <a:r>
                        <a:rPr lang="ru-RU" sz="1800" dirty="0">
                          <a:latin typeface="Futura PT"/>
                        </a:rPr>
                        <a:t>) лекарственного препарата </a:t>
                      </a:r>
                      <a:endParaRPr lang="ru-RU" sz="1800" i="0" dirty="0">
                        <a:latin typeface="Futura PT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Futura PT"/>
                        </a:rPr>
                        <a:t>Решение</a:t>
                      </a:r>
                      <a:br>
                        <a:rPr lang="ru-RU" sz="1800" dirty="0">
                          <a:latin typeface="Futura PT"/>
                        </a:rPr>
                      </a:br>
                      <a:r>
                        <a:rPr lang="ru-RU" sz="1800" dirty="0">
                          <a:latin typeface="Futura PT"/>
                        </a:rPr>
                        <a:t>от 22 апреля 2021 г. </a:t>
                      </a:r>
                      <a:endParaRPr lang="en-US" sz="1800" dirty="0">
                        <a:latin typeface="Futura P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Futura PT"/>
                        </a:rPr>
                        <a:t>№ 34</a:t>
                      </a:r>
                    </a:p>
                  </a:txBody>
                  <a:tcPr marL="34385" marR="34385" marT="17193" marB="17193"/>
                </a:tc>
                <a:extLst>
                  <a:ext uri="{0D108BD9-81ED-4DB2-BD59-A6C34878D82A}">
                    <a16:rowId xmlns:a16="http://schemas.microsoft.com/office/drawing/2014/main" val="2563180531"/>
                  </a:ext>
                </a:extLst>
              </a:tr>
              <a:tr h="4846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12700" indent="0" algn="l">
                        <a:lnSpc>
                          <a:spcPct val="85000"/>
                        </a:lnSpc>
                        <a:tabLst/>
                      </a:pPr>
                      <a:r>
                        <a:rPr lang="ru-RU" sz="1800" dirty="0">
                          <a:latin typeface="Futura PT"/>
                        </a:rPr>
                        <a:t>Прилож. № 1</a:t>
                      </a:r>
                      <a:endParaRPr lang="ru-RU" sz="1800" i="0" dirty="0">
                        <a:latin typeface="Futura PT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ru-RU" sz="1800" dirty="0">
                          <a:latin typeface="Futura PT"/>
                        </a:rPr>
                        <a:t>Представление в подразделе модуля 1 (1.8.2) резюме заявок для </a:t>
                      </a:r>
                      <a:r>
                        <a:rPr lang="ru-RU" sz="1800" dirty="0" err="1">
                          <a:latin typeface="Futura PT"/>
                        </a:rPr>
                        <a:t>дженерика</a:t>
                      </a:r>
                      <a:r>
                        <a:rPr lang="ru-RU" sz="1800" dirty="0">
                          <a:latin typeface="Futura PT"/>
                        </a:rPr>
                        <a:t>, </a:t>
                      </a:r>
                      <a:r>
                        <a:rPr lang="ru-RU" sz="1800" dirty="0" err="1">
                          <a:latin typeface="Futura PT"/>
                        </a:rPr>
                        <a:t>бионалога</a:t>
                      </a:r>
                      <a:r>
                        <a:rPr lang="ru-RU" sz="1800" dirty="0">
                          <a:latin typeface="Futura PT"/>
                        </a:rPr>
                        <a:t>, хорошо изученного препарата и других групп</a:t>
                      </a:r>
                      <a:endParaRPr lang="ru-RU" sz="1800" i="0" dirty="0">
                        <a:latin typeface="Futura PT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dirty="0">
                          <a:effectLst/>
                          <a:latin typeface="Futura PT"/>
                        </a:rPr>
                        <a:t>Решение</a:t>
                      </a:r>
                      <a:br>
                        <a:rPr lang="ru-RU" sz="1800" dirty="0">
                          <a:effectLst/>
                          <a:latin typeface="Futura PT"/>
                        </a:rPr>
                      </a:br>
                      <a:r>
                        <a:rPr lang="ru-RU" sz="1800" dirty="0">
                          <a:effectLst/>
                          <a:latin typeface="Futura PT"/>
                        </a:rPr>
                        <a:t>от 5 марта 2021 г.</a:t>
                      </a:r>
                      <a:br>
                        <a:rPr lang="ru-RU" sz="1800" dirty="0">
                          <a:effectLst/>
                          <a:latin typeface="Futura PT"/>
                        </a:rPr>
                      </a:br>
                      <a:r>
                        <a:rPr lang="ru-RU" sz="1800" dirty="0">
                          <a:effectLst/>
                          <a:latin typeface="Futura PT"/>
                        </a:rPr>
                        <a:t>№ 14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extLst>
                  <a:ext uri="{0D108BD9-81ED-4DB2-BD59-A6C34878D82A}">
                    <a16:rowId xmlns:a16="http://schemas.microsoft.com/office/drawing/2014/main" val="8928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7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CED97-F83A-231E-48D5-F1434F33A3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F8EEF5-5B0D-F21D-D241-E8B29A3C37FC}"/>
              </a:ext>
            </a:extLst>
          </p:cNvPr>
          <p:cNvSpPr txBox="1"/>
          <p:nvPr/>
        </p:nvSpPr>
        <p:spPr>
          <a:xfrm>
            <a:off x="296405" y="121822"/>
            <a:ext cx="9598168" cy="113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"/>
                <a:ea typeface="Helvetica Neue" panose="02000503000000020004" pitchFamily="2" charset="0"/>
                <a:cs typeface="Helvetica Neue" panose="02000503000000020004" pitchFamily="2" charset="0"/>
              </a:rPr>
              <a:t>ВНЕСЕННЫЕ ИЗМЕНЕНИЯ В ПРАВИЛА РЕГИСТРАЦИИ В 2022 ГОДУ</a:t>
            </a:r>
          </a:p>
        </p:txBody>
      </p:sp>
      <p:graphicFrame>
        <p:nvGraphicFramePr>
          <p:cNvPr id="16" name="Таблица 2">
            <a:extLst>
              <a:ext uri="{FF2B5EF4-FFF2-40B4-BE49-F238E27FC236}">
                <a16:creationId xmlns:a16="http://schemas.microsoft.com/office/drawing/2014/main" id="{648D1FB7-619E-1648-8A0F-F174E600D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052537"/>
              </p:ext>
            </p:extLst>
          </p:nvPr>
        </p:nvGraphicFramePr>
        <p:xfrm>
          <a:off x="221611" y="1485275"/>
          <a:ext cx="11748777" cy="494038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733461">
                  <a:extLst>
                    <a:ext uri="{9D8B030D-6E8A-4147-A177-3AD203B41FA5}">
                      <a16:colId xmlns:a16="http://schemas.microsoft.com/office/drawing/2014/main" val="3242879823"/>
                    </a:ext>
                  </a:extLst>
                </a:gridCol>
                <a:gridCol w="6015316">
                  <a:extLst>
                    <a:ext uri="{9D8B030D-6E8A-4147-A177-3AD203B41FA5}">
                      <a16:colId xmlns:a16="http://schemas.microsoft.com/office/drawing/2014/main" val="867368423"/>
                    </a:ext>
                  </a:extLst>
                </a:gridCol>
              </a:tblGrid>
              <a:tr h="27674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ru-RU" sz="1400" dirty="0">
                          <a:latin typeface="Futura PT"/>
                        </a:rPr>
                        <a:t>ВИД ИЗМЕНЕНИЯ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Futura PT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>
                          <a:latin typeface="Futura PT"/>
                        </a:rPr>
                        <a:t>ОСОБЕННОСТИ ИЗМЕНЕНИЯ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Futura PT"/>
                      </a:endParaRPr>
                    </a:p>
                  </a:txBody>
                  <a:tcPr marL="34385" marR="34385" marT="17193" marB="17193"/>
                </a:tc>
                <a:extLst>
                  <a:ext uri="{0D108BD9-81ED-4DB2-BD59-A6C34878D82A}">
                    <a16:rowId xmlns:a16="http://schemas.microsoft.com/office/drawing/2014/main" val="1624585143"/>
                  </a:ext>
                </a:extLst>
              </a:tr>
              <a:tr h="131102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PT"/>
                        </a:rPr>
                        <a:t>1. Переход к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Futura PT"/>
                        </a:rPr>
                        <a:t> учету сроков в рабочих днях</a:t>
                      </a:r>
                      <a:b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Futura PT"/>
                        </a:rPr>
                      </a:b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Futura PT"/>
                        </a:rPr>
                        <a:t>    (из расчета 20 рабочих дней в календарном месяце)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Futura P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PT"/>
                        </a:rPr>
                        <a:t>14 рабочих дней           → 10 рабочих дней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Futura P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PT"/>
                        </a:rPr>
                        <a:t>30 календарных дней   → 20 рабочих дней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Futura P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PT"/>
                        </a:rPr>
                        <a:t>120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Futura PT"/>
                        </a:rPr>
                        <a:t> календарных дней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PT"/>
                        </a:rPr>
                        <a:t>→ 80 рабочих дней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Futura P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но: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Futura P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utura PT"/>
                        </a:rPr>
                        <a:t>90 календарных дней для ответа → 90 рабочих дней для ответа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Futura P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87495"/>
                  </a:ext>
                </a:extLst>
              </a:tr>
              <a:tr h="106520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2. При процедуре взаимного признания </a:t>
                      </a:r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по</a:t>
                      </a:r>
                      <a:r>
                        <a:rPr lang="ru-RU" sz="14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 завершении работ в </a:t>
                      </a:r>
                      <a:r>
                        <a:rPr lang="ru-RU" sz="1400" b="0" i="0" u="none" strike="noStrike" kern="1200" baseline="0" dirty="0" err="1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референтном</a:t>
                      </a:r>
                      <a:r>
                        <a:rPr lang="ru-RU" sz="14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 государстве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 заявитель вправе:</a:t>
                      </a:r>
                      <a:endParaRPr lang="ru-RU" sz="1400" b="0" i="0" u="none" strike="noStrike" dirty="0">
                        <a:effectLst/>
                        <a:latin typeface="Futura PT"/>
                      </a:endParaRPr>
                    </a:p>
                    <a:p>
                      <a:pPr marL="283464" indent="-283464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вносить изменения согласно приложению № 19 </a:t>
                      </a:r>
                      <a:r>
                        <a:rPr lang="ru-RU" sz="14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(тип </a:t>
                      </a:r>
                      <a:r>
                        <a:rPr lang="en-US" sz="14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IB </a:t>
                      </a:r>
                      <a:r>
                        <a:rPr lang="ru-RU" sz="14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и </a:t>
                      </a:r>
                      <a:r>
                        <a:rPr lang="en-US" sz="14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II</a:t>
                      </a:r>
                      <a:r>
                        <a:rPr lang="ru-RU" sz="14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)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;</a:t>
                      </a:r>
                      <a:endParaRPr lang="ru-RU" sz="1400" b="0" i="0" u="none" strike="noStrike" dirty="0">
                        <a:effectLst/>
                        <a:latin typeface="Futura PT"/>
                      </a:endParaRPr>
                    </a:p>
                    <a:p>
                      <a:pPr marL="283464" indent="-283464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одновременно проходить признание во всех государствах</a:t>
                      </a:r>
                      <a:endParaRPr lang="ru-RU" sz="14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Заявитель должен сохранить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прослеживаемость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 версионности регистрационного досье.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Изменения типа 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IA </a:t>
                      </a:r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– ВСЕГДА</a:t>
                      </a:r>
                      <a:r>
                        <a:rPr lang="ru-RU" sz="14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 УВЕДОМИТЕЛЬНЫЕ (!).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Принцип: «вначале изменил – потом уведомил»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Futura P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94327"/>
                  </a:ext>
                </a:extLst>
              </a:tr>
              <a:tr h="573574"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3. Для ЛП обращающегося 5 лет на рынке одного государства при приведении в соответствие </a:t>
                      </a:r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Futura PT"/>
                        </a:rPr>
                        <a:t>выдается бессрочное РУ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Futura P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В случае присоединения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 государства признания – бессрочное РУ меняется на срочное</a:t>
                      </a:r>
                      <a:endParaRPr lang="ru-RU" sz="14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80531"/>
                  </a:ext>
                </a:extLst>
              </a:tr>
              <a:tr h="408732"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4. И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спользование RWD/RWE при формировании досье</a:t>
                      </a:r>
                      <a:endParaRPr lang="ru-RU" sz="14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5124"/>
                  </a:ext>
                </a:extLst>
              </a:tr>
              <a:tr h="573574"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5. Допускается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 дистанционная оценка лабораторных испытаний качества</a:t>
                      </a:r>
                      <a:endParaRPr lang="ru-RU" sz="14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574"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6. Допускается подписание документов модуля 1</a:t>
                      </a:r>
                      <a:b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</a:b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электронной цифровой подписью</a:t>
                      </a:r>
                      <a:endParaRPr lang="ru-RU" sz="14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Между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</a:rPr>
                        <a:t> государствами-членами Союза нет признания ЭЦП в настоящее время</a:t>
                      </a:r>
                      <a:endParaRPr lang="ru-RU" sz="14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0812" y="6487939"/>
            <a:ext cx="102795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latin typeface="Futura PT"/>
              </a:rPr>
              <a:t>Решение Совета от 17 марта 2022 г № 36 (вступило в силу 28 марта 2022 года, не имеет обратной силы)</a:t>
            </a:r>
          </a:p>
        </p:txBody>
      </p:sp>
    </p:spTree>
    <p:extLst>
      <p:ext uri="{BB962C8B-B14F-4D97-AF65-F5344CB8AC3E}">
        <p14:creationId xmlns:p14="http://schemas.microsoft.com/office/powerpoint/2010/main" val="319121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CED97-F83A-231E-48D5-F1434F33A3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F8EEF5-5B0D-F21D-D241-E8B29A3C37FC}"/>
              </a:ext>
            </a:extLst>
          </p:cNvPr>
          <p:cNvSpPr txBox="1"/>
          <p:nvPr/>
        </p:nvSpPr>
        <p:spPr>
          <a:xfrm>
            <a:off x="296405" y="121822"/>
            <a:ext cx="959816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"/>
                <a:ea typeface="Helvetica Neue" panose="02000503000000020004" pitchFamily="2" charset="0"/>
                <a:cs typeface="Helvetica Neue" panose="02000503000000020004" pitchFamily="2" charset="0"/>
              </a:rPr>
              <a:t>ВРЕМЕННЫЕ МЕРЫ В ОБРАЩЕНИИ ЛЕКАРСТВ В 2022 ГОДУ</a:t>
            </a:r>
          </a:p>
        </p:txBody>
      </p:sp>
      <p:graphicFrame>
        <p:nvGraphicFramePr>
          <p:cNvPr id="16" name="Таблица 2">
            <a:extLst>
              <a:ext uri="{FF2B5EF4-FFF2-40B4-BE49-F238E27FC236}">
                <a16:creationId xmlns:a16="http://schemas.microsoft.com/office/drawing/2014/main" id="{648D1FB7-619E-1648-8A0F-F174E600D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806156"/>
              </p:ext>
            </p:extLst>
          </p:nvPr>
        </p:nvGraphicFramePr>
        <p:xfrm>
          <a:off x="296404" y="1370237"/>
          <a:ext cx="11558523" cy="4644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41710">
                  <a:extLst>
                    <a:ext uri="{9D8B030D-6E8A-4147-A177-3AD203B41FA5}">
                      <a16:colId xmlns:a16="http://schemas.microsoft.com/office/drawing/2014/main" val="3242879823"/>
                    </a:ext>
                  </a:extLst>
                </a:gridCol>
                <a:gridCol w="7716813">
                  <a:extLst>
                    <a:ext uri="{9D8B030D-6E8A-4147-A177-3AD203B41FA5}">
                      <a16:colId xmlns:a16="http://schemas.microsoft.com/office/drawing/2014/main" val="86736842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26002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5200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78005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0400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130009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1560117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182013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2080157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Aft>
                          <a:spcPts val="200"/>
                        </a:spcAft>
                      </a:pPr>
                      <a:r>
                        <a:rPr lang="ru-RU" sz="1700" dirty="0">
                          <a:latin typeface="Futura PT"/>
                          <a:cs typeface="Calibri" panose="020F0502020204030204" pitchFamily="34" charset="0"/>
                        </a:rPr>
                        <a:t>ВРЕМЕННЫЕ МЕРЫ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26002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5200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78005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0400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130009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1560117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182013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2080157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  <a:spcAft>
                          <a:spcPts val="200"/>
                        </a:spcAft>
                      </a:pPr>
                      <a:r>
                        <a:rPr lang="ru-RU" sz="1700" dirty="0">
                          <a:latin typeface="Futura PT"/>
                          <a:cs typeface="Calibri" panose="020F0502020204030204" pitchFamily="34" charset="0"/>
                        </a:rPr>
                        <a:t>ХАРАКТЕРИСТИКА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85143"/>
                  </a:ext>
                </a:extLst>
              </a:tr>
              <a:tr h="761688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1. Временный порядок обращения </a:t>
                      </a:r>
                      <a:b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ЛП по решению УО</a:t>
                      </a: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государства </a:t>
                      </a:r>
                      <a:b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до 31.12.2023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1.Регистрация ЛП по «специальным правилам».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2.Внесение изменений в ранее выданные РУ</a:t>
                      </a:r>
                      <a:b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по «специальным правилам».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Иные процедуры обращения по решению УО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4.Срок действия процедур до 31.12.2023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87495"/>
                  </a:ext>
                </a:extLst>
              </a:tr>
              <a:tr h="92567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2. Автоматическое продление </a:t>
                      </a:r>
                      <a:b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разрешительных документов</a:t>
                      </a:r>
                      <a:b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по решению</a:t>
                      </a: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УО государства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1.Продление действия РУ, сертификатов GMP Союза срок действия</a:t>
                      </a:r>
                      <a:b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которых истекает до</a:t>
                      </a: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31.12.2022.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2.Продление на 12 месяцев.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3.Внесение изменений «технического характера» в сертификаты</a:t>
                      </a:r>
                      <a:b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GMP Союза по заявительному принципу.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4.Повторное продление сертификатов GMP Союза,</a:t>
                      </a:r>
                      <a:b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но не более чем до 31.12.2024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94327"/>
                  </a:ext>
                </a:extLst>
              </a:tr>
              <a:tr h="68483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3. Р</a:t>
                      </a: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егистрация (приведение</a:t>
                      </a:r>
                      <a:b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 в соответствие, подтверждение </a:t>
                      </a:r>
                      <a:b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 регистрации) с досье ЛП без </a:t>
                      </a:r>
                      <a:b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 сертификата GMP Союза.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1.Все регистрационные процедуры.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2.Применяется в</a:t>
                      </a:r>
                      <a:r>
                        <a:rPr lang="ru-RU" sz="17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отношении площадок ГЛС и ВКК</a:t>
                      </a: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.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3.Назначается проведение инспекции в период регистрации</a:t>
                      </a:r>
                      <a:b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</a:br>
                      <a:r>
                        <a:rPr lang="ru-RU" sz="1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Futura PT"/>
                          <a:cs typeface="Calibri" panose="020F0502020204030204" pitchFamily="34" charset="0"/>
                        </a:rPr>
                        <a:t>    или пострегистрационный период.</a:t>
                      </a:r>
                      <a:endParaRPr lang="ru-RU" sz="1700" b="0" i="0" u="none" strike="noStrike" dirty="0">
                        <a:effectLst/>
                        <a:latin typeface="Futura P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8053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6055" y="6266941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>
                <a:latin typeface="Futura PT"/>
              </a:rPr>
              <a:t>Решение Совета от 10 июня 2022 г № 96 (вступило в силу 24 июня 2022 г.)</a:t>
            </a:r>
          </a:p>
        </p:txBody>
      </p:sp>
    </p:spTree>
    <p:extLst>
      <p:ext uri="{BB962C8B-B14F-4D97-AF65-F5344CB8AC3E}">
        <p14:creationId xmlns:p14="http://schemas.microsoft.com/office/powerpoint/2010/main" val="180171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7836FC-B16C-CFC2-07C5-0606D776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2941D-8F3F-28DB-AA3E-F869FFC555E7}"/>
              </a:ext>
            </a:extLst>
          </p:cNvPr>
          <p:cNvSpPr txBox="1"/>
          <p:nvPr/>
        </p:nvSpPr>
        <p:spPr>
          <a:xfrm>
            <a:off x="268940" y="239941"/>
            <a:ext cx="10504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latin typeface="Futura PT"/>
                <a:ea typeface="Helvetica Neue" panose="02000503000000020004" pitchFamily="2" charset="0"/>
                <a:cs typeface="Helvetica Neue" panose="02000503000000020004" pitchFamily="2" charset="0"/>
              </a:rPr>
              <a:t>ИЗМЕНЕНИЕ ПОДХОДА К СОСТАВЛЕНИЮ НОРМАТИВНОГО ДОКУМЕНТА</a:t>
            </a:r>
          </a:p>
          <a:p>
            <a:pPr>
              <a:lnSpc>
                <a:spcPts val="4000"/>
              </a:lnSpc>
            </a:pPr>
            <a:r>
              <a:rPr lang="ru-RU" sz="3600" b="1" dirty="0">
                <a:latin typeface="Futura PT"/>
                <a:ea typeface="Helvetica Neue" panose="02000503000000020004" pitchFamily="2" charset="0"/>
                <a:cs typeface="Helvetica Neue" panose="02000503000000020004" pitchFamily="2" charset="0"/>
              </a:rPr>
              <a:t>ПО КАЧЕСТВУ</a:t>
            </a: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584AA689-438F-2448-A5C0-05BA4BA11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613932"/>
              </p:ext>
            </p:extLst>
          </p:nvPr>
        </p:nvGraphicFramePr>
        <p:xfrm>
          <a:off x="387274" y="1925026"/>
          <a:ext cx="11413865" cy="472112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3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721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Futura PT"/>
                        </a:rPr>
                        <a:t>№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Futura PT"/>
                        </a:rPr>
                        <a:t>ЭТАП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Futura PT"/>
                        </a:rPr>
                        <a:t>ПРОЦЕДУРА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Futura PT"/>
                        </a:rPr>
                        <a:t>КОММЕНТАРИЙ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319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Futura PT"/>
                        </a:rPr>
                        <a:t>1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>
                          <a:latin typeface="Futura PT"/>
                        </a:rPr>
                        <a:t>С 01.11.2022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Futura PT"/>
                        </a:rPr>
                        <a:t>Все процедуры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Futura PT"/>
                        </a:rPr>
                        <a:t>Спецификация</a:t>
                      </a:r>
                      <a:r>
                        <a:rPr lang="ru-RU" sz="1800" baseline="0" dirty="0">
                          <a:latin typeface="Futura PT"/>
                        </a:rPr>
                        <a:t> и НД содержат ссылки на ФЕАЭС.</a:t>
                      </a:r>
                    </a:p>
                    <a:p>
                      <a:pPr algn="l"/>
                      <a:endParaRPr lang="ru-RU" sz="1800" baseline="0" dirty="0">
                        <a:latin typeface="Futura PT"/>
                      </a:endParaRPr>
                    </a:p>
                    <a:p>
                      <a:pPr algn="l"/>
                      <a:r>
                        <a:rPr lang="ru-RU" sz="1800" baseline="0" dirty="0">
                          <a:latin typeface="Futura PT"/>
                        </a:rPr>
                        <a:t>При приведении в соответствие для рынка 1 государства-члена – допустимы ссылки на национальную фармакопею.</a:t>
                      </a:r>
                      <a:br>
                        <a:rPr lang="ru-RU" sz="1800" baseline="0" dirty="0">
                          <a:latin typeface="Futura PT"/>
                        </a:rPr>
                      </a:br>
                      <a:endParaRPr lang="ru-RU" sz="1800" baseline="0" dirty="0">
                        <a:latin typeface="Futura PT"/>
                      </a:endParaRPr>
                    </a:p>
                    <a:p>
                      <a:pPr algn="l"/>
                      <a:r>
                        <a:rPr lang="ru-RU" sz="1800" b="1" baseline="0" dirty="0">
                          <a:solidFill>
                            <a:srgbClr val="FF0000"/>
                          </a:solidFill>
                          <a:latin typeface="Futura PT"/>
                        </a:rPr>
                        <a:t>На тесты не описанные в ФЕАЭС – указывается «методика производителя»</a:t>
                      </a:r>
                    </a:p>
                    <a:p>
                      <a:pPr algn="l"/>
                      <a:r>
                        <a:rPr lang="ru-RU" sz="1800" i="1" baseline="0" dirty="0">
                          <a:latin typeface="Futura PT"/>
                        </a:rPr>
                        <a:t>(в описании методики приводится ссылка</a:t>
                      </a:r>
                      <a:br>
                        <a:rPr lang="ru-RU" sz="1800" i="1" baseline="0" dirty="0">
                          <a:latin typeface="Futura PT"/>
                        </a:rPr>
                      </a:br>
                      <a:r>
                        <a:rPr lang="ru-RU" sz="1800" i="1" baseline="0" dirty="0">
                          <a:latin typeface="Futura PT"/>
                        </a:rPr>
                        <a:t>на локальную или иную фармакопею)</a:t>
                      </a:r>
                    </a:p>
                    <a:p>
                      <a:pPr algn="l"/>
                      <a:endParaRPr lang="ru-RU" sz="1800" baseline="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511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Futura PT"/>
                        </a:rPr>
                        <a:t>2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Futura PT"/>
                        </a:rPr>
                        <a:t>До 01.01.2026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Futura PT"/>
                        </a:rPr>
                        <a:t>Подтверждение регистрации или внесение изменений</a:t>
                      </a:r>
                      <a:endParaRPr lang="ru-RU" sz="1800" dirty="0">
                        <a:latin typeface="Futura PT"/>
                        <a:cs typeface="Calibri" panose="020F0502020204030204" pitchFamily="34" charset="0"/>
                      </a:endParaRPr>
                    </a:p>
                  </a:txBody>
                  <a:tcPr marL="34385" marR="34385" marT="17193" marB="1719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>
                          <a:latin typeface="Futura PT"/>
                        </a:rPr>
                        <a:t>ЛП зарегистрирован по процедурам Союза или приведен в соответствие.</a:t>
                      </a:r>
                    </a:p>
                    <a:p>
                      <a:pPr algn="l"/>
                      <a:r>
                        <a:rPr lang="ru-RU" sz="1800" baseline="0" dirty="0">
                          <a:latin typeface="Futura PT"/>
                        </a:rPr>
                        <a:t>Спецификации и НД должны быть переоформлены в виде указанном в п. 1</a:t>
                      </a:r>
                    </a:p>
                  </a:txBody>
                  <a:tcPr marL="34385" marR="34385" marT="17193" marB="171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28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573053-6AB6-EF91-9105-9A1381123C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752390" y="3008747"/>
            <a:ext cx="6302986" cy="384925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92623" y="1967061"/>
            <a:ext cx="920675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Futura PT"/>
              </a:rPr>
              <a:t>БЛАГОДАРЮ ЗА ВНИМАНИЕ!</a:t>
            </a:r>
          </a:p>
          <a:p>
            <a:endParaRPr lang="ru-RU" sz="5600" dirty="0">
              <a:latin typeface="Futura PT"/>
            </a:endParaRPr>
          </a:p>
          <a:p>
            <a:pPr algn="ctr"/>
            <a:r>
              <a:rPr lang="en-US" sz="1600" dirty="0">
                <a:latin typeface="Futura PT"/>
                <a:hlinkClick r:id="rId3"/>
              </a:rPr>
              <a:t>rozhdestvenskiy@eecommission.org</a:t>
            </a:r>
            <a:endParaRPr lang="en-US" sz="1600" dirty="0">
              <a:latin typeface="Futura PT"/>
            </a:endParaRPr>
          </a:p>
          <a:p>
            <a:pPr algn="ctr"/>
            <a:r>
              <a:rPr lang="ru-RU" sz="1600" i="1" dirty="0">
                <a:latin typeface="Futura PT"/>
              </a:rPr>
              <a:t>Евразийская экономическая комиссия,</a:t>
            </a:r>
          </a:p>
          <a:p>
            <a:pPr algn="ctr"/>
            <a:r>
              <a:rPr lang="ru-RU" sz="1600" i="1" dirty="0">
                <a:latin typeface="Futura PT"/>
              </a:rPr>
              <a:t>Департамент технического регулирования и аккредитации</a:t>
            </a:r>
          </a:p>
          <a:p>
            <a:pPr algn="ctr"/>
            <a:r>
              <a:rPr lang="ru-RU" sz="1600" i="1" dirty="0" err="1">
                <a:latin typeface="Futura PT"/>
              </a:rPr>
              <a:t>Летниковская</a:t>
            </a:r>
            <a:r>
              <a:rPr lang="ru-RU" sz="1600" i="1" dirty="0">
                <a:latin typeface="Futura PT"/>
              </a:rPr>
              <a:t> ул., д. 2 стр. 2</a:t>
            </a:r>
          </a:p>
          <a:p>
            <a:pPr algn="ctr"/>
            <a:r>
              <a:rPr lang="ru-RU" sz="1600" i="1" dirty="0">
                <a:latin typeface="Futura PT"/>
              </a:rPr>
              <a:t>г. Москва, 115116</a:t>
            </a:r>
          </a:p>
        </p:txBody>
      </p:sp>
    </p:spTree>
    <p:extLst>
      <p:ext uri="{BB962C8B-B14F-4D97-AF65-F5344CB8AC3E}">
        <p14:creationId xmlns:p14="http://schemas.microsoft.com/office/powerpoint/2010/main" val="378070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2D2CC-E002-303F-A0E9-78B213D2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85" y="1353054"/>
            <a:ext cx="2461599" cy="412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81" y="1353054"/>
            <a:ext cx="1200166" cy="6598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E16A2-AB10-06E5-E052-8F38BC99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78" y="1301747"/>
            <a:ext cx="2829166" cy="631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0BD2B-6344-2DAB-5108-ECC160726CD5}"/>
              </a:ext>
            </a:extLst>
          </p:cNvPr>
          <p:cNvSpPr txBox="1"/>
          <p:nvPr/>
        </p:nvSpPr>
        <p:spPr>
          <a:xfrm>
            <a:off x="1201349" y="672674"/>
            <a:ext cx="20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ОРГАНИЗАТОРЫ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B5E10-6BDA-118A-945A-A4A5098A2966}"/>
              </a:ext>
            </a:extLst>
          </p:cNvPr>
          <p:cNvSpPr txBox="1"/>
          <p:nvPr/>
        </p:nvSpPr>
        <p:spPr>
          <a:xfrm>
            <a:off x="1201348" y="2541900"/>
            <a:ext cx="297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ПАРТНЕР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7CF94-4FF9-EE5C-52CE-1A73B23F16E9}"/>
              </a:ext>
            </a:extLst>
          </p:cNvPr>
          <p:cNvSpPr txBox="1"/>
          <p:nvPr/>
        </p:nvSpPr>
        <p:spPr>
          <a:xfrm>
            <a:off x="5651160" y="2579517"/>
            <a:ext cx="361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СТРАТЕГИЧЕСКИЕ ПАРТНЕРЫ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003F5-34FE-BA7A-2544-69877A3E031D}"/>
              </a:ext>
            </a:extLst>
          </p:cNvPr>
          <p:cNvSpPr txBox="1"/>
          <p:nvPr/>
        </p:nvSpPr>
        <p:spPr>
          <a:xfrm>
            <a:off x="1201346" y="4567542"/>
            <a:ext cx="319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ИНФОРМАЦИОННЫЙ ПАРТНЕР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BC0BF-B31E-13D4-1770-05309133EA6A}"/>
              </a:ext>
            </a:extLst>
          </p:cNvPr>
          <p:cNvSpPr txBox="1"/>
          <p:nvPr/>
        </p:nvSpPr>
        <p:spPr>
          <a:xfrm>
            <a:off x="5111887" y="4567542"/>
            <a:ext cx="319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 ИНФОРМАЦИОННО-АНАЛИТИЧЕСКИЙ  ПАРТНЕР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4EA3E-B6C0-0BB0-7867-220C26D33B8F}"/>
              </a:ext>
            </a:extLst>
          </p:cNvPr>
          <p:cNvSpPr txBox="1"/>
          <p:nvPr/>
        </p:nvSpPr>
        <p:spPr>
          <a:xfrm>
            <a:off x="8973002" y="4583762"/>
            <a:ext cx="28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ИНФОРМАЦИОННЫЙ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ПАРТНЕР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B41A57-2E2D-E3D1-95D8-D3408E667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23" y="5131774"/>
            <a:ext cx="2313834" cy="11223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24FD39-DD1F-C2AE-079C-4F595F48E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585" y="3219334"/>
            <a:ext cx="2684943" cy="7753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BE18AC-3169-8E02-4C03-A67BCCA5D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0249" y="2701284"/>
            <a:ext cx="2471592" cy="168086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895A9A2-85E9-C522-F453-A6066477E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194" y="5293808"/>
            <a:ext cx="2722195" cy="71152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C15F8-6133-A78A-4AD6-C560AC026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256" y="4787619"/>
            <a:ext cx="1826851" cy="1826851"/>
          </a:xfrm>
          <a:prstGeom prst="rect">
            <a:avLst/>
          </a:prstGeom>
        </p:spPr>
      </p:pic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D3A7B6C6-D7A1-963F-FB85-B0786CE4C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100" y="2815714"/>
            <a:ext cx="2257425" cy="134087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B9124280-C084-0A95-30E2-BBC5A20A5C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6718" y="249383"/>
            <a:ext cx="2854326" cy="13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792</Words>
  <Application>Microsoft Office PowerPoint</Application>
  <PresentationFormat>Широкоэкранный</PresentationFormat>
  <Paragraphs>103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Futura PT Book</vt:lpstr>
      <vt:lpstr>Arial</vt:lpstr>
      <vt:lpstr>Futura PT Demi</vt:lpstr>
      <vt:lpstr>Futura PT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Джанина Джанина</cp:lastModifiedBy>
  <cp:revision>30</cp:revision>
  <dcterms:created xsi:type="dcterms:W3CDTF">2022-06-27T14:29:11Z</dcterms:created>
  <dcterms:modified xsi:type="dcterms:W3CDTF">2022-09-06T04:58:43Z</dcterms:modified>
</cp:coreProperties>
</file>