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68" r:id="rId4"/>
    <p:sldId id="274" r:id="rId5"/>
    <p:sldId id="276" r:id="rId6"/>
    <p:sldId id="277" r:id="rId7"/>
    <p:sldId id="278" r:id="rId8"/>
    <p:sldId id="280" r:id="rId9"/>
    <p:sldId id="281" r:id="rId10"/>
    <p:sldId id="282" r:id="rId11"/>
    <p:sldId id="284" r:id="rId12"/>
    <p:sldId id="273" r:id="rId13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Futura PT Book" panose="020B0502020204020303" pitchFamily="34" charset="-52"/>
      <p:regular r:id="rId20"/>
      <p:italic r:id="rId21"/>
    </p:embeddedFont>
    <p:embeddedFont>
      <p:font typeface="Futura PT Demi" panose="020B0702020204020303" pitchFamily="34" charset="-52"/>
      <p:regular r:id="rId22"/>
      <p:bold r:id="rId23"/>
      <p:italic r:id="rId24"/>
    </p:embeddedFont>
    <p:embeddedFont>
      <p:font typeface="Lucida Sans Unicode" panose="020B0602030504020204" pitchFamily="34" charset="0"/>
      <p:regular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68" d="100"/>
          <a:sy n="68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'[расчет фармакокинетики ребамипид.xls]ульцеста в отчет'!$B$41</c:f>
              <c:strCache>
                <c:ptCount val="1"/>
                <c:pt idx="0">
                  <c:v>препарат сравнения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'[расчет фармакокинетики ребамипид.xls]ульцеста в отчет'!$D$42:$D$55</c:f>
                <c:numCache>
                  <c:formatCode>General</c:formatCode>
                  <c:ptCount val="14"/>
                  <c:pt idx="0">
                    <c:v>0</c:v>
                  </c:pt>
                  <c:pt idx="1">
                    <c:v>3.333333333333334E-2</c:v>
                  </c:pt>
                  <c:pt idx="2">
                    <c:v>3.6848036281161289E-2</c:v>
                  </c:pt>
                  <c:pt idx="3">
                    <c:v>2.8333333333333412E-2</c:v>
                  </c:pt>
                  <c:pt idx="4">
                    <c:v>0.10940495621517544</c:v>
                  </c:pt>
                  <c:pt idx="5">
                    <c:v>0.10462631918722301</c:v>
                  </c:pt>
                  <c:pt idx="6">
                    <c:v>0.26732522847231943</c:v>
                  </c:pt>
                  <c:pt idx="7">
                    <c:v>0.25402974454010513</c:v>
                  </c:pt>
                  <c:pt idx="8">
                    <c:v>0.20951929107682044</c:v>
                  </c:pt>
                  <c:pt idx="9">
                    <c:v>0.18405916923038043</c:v>
                  </c:pt>
                </c:numCache>
              </c:numRef>
            </c:plus>
            <c:minus>
              <c:numRef>
                <c:f>'[расчет фармакокинетики ребамипид.xls]ульцеста в отчет'!$D$42:$D$55</c:f>
                <c:numCache>
                  <c:formatCode>General</c:formatCode>
                  <c:ptCount val="14"/>
                  <c:pt idx="0">
                    <c:v>0</c:v>
                  </c:pt>
                  <c:pt idx="1">
                    <c:v>3.333333333333334E-2</c:v>
                  </c:pt>
                  <c:pt idx="2">
                    <c:v>3.6848036281161289E-2</c:v>
                  </c:pt>
                  <c:pt idx="3">
                    <c:v>2.8333333333333412E-2</c:v>
                  </c:pt>
                  <c:pt idx="4">
                    <c:v>0.10940495621517544</c:v>
                  </c:pt>
                  <c:pt idx="5">
                    <c:v>0.10462631918722301</c:v>
                  </c:pt>
                  <c:pt idx="6">
                    <c:v>0.26732522847231943</c:v>
                  </c:pt>
                  <c:pt idx="7">
                    <c:v>0.25402974454010513</c:v>
                  </c:pt>
                  <c:pt idx="8">
                    <c:v>0.20951929107682044</c:v>
                  </c:pt>
                  <c:pt idx="9">
                    <c:v>0.18405916923038043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'[расчет фармакокинетики ребамипид.xls]ульцеста в отчет'!$A$42:$A$55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24</c:v>
                </c:pt>
              </c:numCache>
            </c:numRef>
          </c:xVal>
          <c:yVal>
            <c:numRef>
              <c:f>'[расчет фармакокинетики ребамипид.xls]ульцеста в отчет'!$B$42:$B$55</c:f>
              <c:numCache>
                <c:formatCode>0.00</c:formatCode>
                <c:ptCount val="14"/>
                <c:pt idx="0">
                  <c:v>0</c:v>
                </c:pt>
                <c:pt idx="1">
                  <c:v>3.3333333333333333E-2</c:v>
                </c:pt>
                <c:pt idx="2">
                  <c:v>0.15333333333333335</c:v>
                </c:pt>
                <c:pt idx="3">
                  <c:v>0.29833333333333334</c:v>
                </c:pt>
                <c:pt idx="4">
                  <c:v>0.5083333333333333</c:v>
                </c:pt>
                <c:pt idx="5">
                  <c:v>0.33</c:v>
                </c:pt>
                <c:pt idx="6">
                  <c:v>0.77833333333333332</c:v>
                </c:pt>
                <c:pt idx="7">
                  <c:v>0.96666666666666679</c:v>
                </c:pt>
                <c:pt idx="8">
                  <c:v>0.85499999999999987</c:v>
                </c:pt>
                <c:pt idx="9">
                  <c:v>0.83666666666666656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5C-44A1-9F46-E2FF2A88344D}"/>
            </c:ext>
          </c:extLst>
        </c:ser>
        <c:ser>
          <c:idx val="1"/>
          <c:order val="1"/>
          <c:tx>
            <c:strRef>
              <c:f>'[расчет фармакокинетики ребамипид.xls]ульцеста в отчет'!$C$41</c:f>
              <c:strCache>
                <c:ptCount val="1"/>
                <c:pt idx="0">
                  <c:v>тестируемый препарат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'[расчет фармакокинетики ребамипид.xls]ульцеста в отчет'!$E$42:$E$55</c:f>
                <c:numCache>
                  <c:formatCode>General</c:formatCode>
                  <c:ptCount val="14"/>
                  <c:pt idx="0">
                    <c:v>0</c:v>
                  </c:pt>
                  <c:pt idx="1">
                    <c:v>6.8333333333333343E-2</c:v>
                  </c:pt>
                  <c:pt idx="2">
                    <c:v>0.18455351527402558</c:v>
                  </c:pt>
                  <c:pt idx="3">
                    <c:v>0.26465596116048057</c:v>
                  </c:pt>
                  <c:pt idx="4">
                    <c:v>0.51898244457570786</c:v>
                  </c:pt>
                  <c:pt idx="5">
                    <c:v>0.83882324982349199</c:v>
                  </c:pt>
                  <c:pt idx="6">
                    <c:v>0.41579375229125898</c:v>
                  </c:pt>
                  <c:pt idx="7">
                    <c:v>0.52632953344627853</c:v>
                  </c:pt>
                  <c:pt idx="8">
                    <c:v>0.3625342895659816</c:v>
                  </c:pt>
                  <c:pt idx="9">
                    <c:v>0.30401114745643382</c:v>
                  </c:pt>
                </c:numCache>
              </c:numRef>
            </c:plus>
            <c:minus>
              <c:numRef>
                <c:f>'[расчет фармакокинетики ребамипид.xls]ульцеста в отчет'!$E$42:$E$55</c:f>
                <c:numCache>
                  <c:formatCode>General</c:formatCode>
                  <c:ptCount val="14"/>
                  <c:pt idx="0">
                    <c:v>0</c:v>
                  </c:pt>
                  <c:pt idx="1">
                    <c:v>6.8333333333333343E-2</c:v>
                  </c:pt>
                  <c:pt idx="2">
                    <c:v>0.18455351527402558</c:v>
                  </c:pt>
                  <c:pt idx="3">
                    <c:v>0.26465596116048057</c:v>
                  </c:pt>
                  <c:pt idx="4">
                    <c:v>0.51898244457570786</c:v>
                  </c:pt>
                  <c:pt idx="5">
                    <c:v>0.83882324982349199</c:v>
                  </c:pt>
                  <c:pt idx="6">
                    <c:v>0.41579375229125898</c:v>
                  </c:pt>
                  <c:pt idx="7">
                    <c:v>0.52632953344627853</c:v>
                  </c:pt>
                  <c:pt idx="8">
                    <c:v>0.3625342895659816</c:v>
                  </c:pt>
                  <c:pt idx="9">
                    <c:v>0.30401114745643382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'[расчет фармакокинетики ребамипид.xls]ульцеста в отчет'!$A$42:$A$55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24</c:v>
                </c:pt>
              </c:numCache>
            </c:numRef>
          </c:xVal>
          <c:yVal>
            <c:numRef>
              <c:f>'[расчет фармакокинетики ребамипид.xls]ульцеста в отчет'!$C$42:$C$55</c:f>
              <c:numCache>
                <c:formatCode>0.00</c:formatCode>
                <c:ptCount val="14"/>
                <c:pt idx="0">
                  <c:v>0</c:v>
                </c:pt>
                <c:pt idx="1">
                  <c:v>6.8333333333333329E-2</c:v>
                </c:pt>
                <c:pt idx="2">
                  <c:v>0.27999999999999997</c:v>
                </c:pt>
                <c:pt idx="3">
                  <c:v>0.55166666666666664</c:v>
                </c:pt>
                <c:pt idx="4">
                  <c:v>1.3983333333333334</c:v>
                </c:pt>
                <c:pt idx="5">
                  <c:v>2.4966666666666666</c:v>
                </c:pt>
                <c:pt idx="6">
                  <c:v>3.4533333333333331</c:v>
                </c:pt>
                <c:pt idx="7">
                  <c:v>3.3583333333333338</c:v>
                </c:pt>
                <c:pt idx="8">
                  <c:v>2.8266666666666667</c:v>
                </c:pt>
                <c:pt idx="9">
                  <c:v>2.1316666666666668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15C-44A1-9F46-E2FF2A883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71392"/>
        <c:axId val="164921344"/>
      </c:scatterChart>
      <c:valAx>
        <c:axId val="4557139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время, ч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4921344"/>
        <c:crosses val="autoZero"/>
        <c:crossBetween val="midCat"/>
        <c:majorUnit val="4"/>
        <c:minorUnit val="2"/>
      </c:valAx>
      <c:valAx>
        <c:axId val="164921344"/>
        <c:scaling>
          <c:orientation val="minMax"/>
          <c:max val="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концентрация</a:t>
                </a:r>
                <a:r>
                  <a:rPr lang="ru-RU" baseline="0"/>
                  <a:t> действующего вещества</a:t>
                </a:r>
                <a:r>
                  <a:rPr lang="ru-RU"/>
                  <a:t>, мкг/мл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5571392"/>
        <c:crosses val="autoZero"/>
        <c:crossBetween val="midCat"/>
        <c:majorUnit val="1"/>
        <c:minorUnit val="0.5"/>
      </c:valAx>
    </c:plotArea>
    <c:legend>
      <c:legendPos val="b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AEFF-41B8-4BC5-ACF8-9623C6607A2C}" type="datetime1">
              <a:rPr lang="ru-RU"/>
              <a:pPr>
                <a:defRPr/>
              </a:pPr>
              <a:t>06.09.2022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www.doclinika.ru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1036-CE73-41EC-B74F-97E799D75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4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609600" y="6353175"/>
            <a:ext cx="10972800" cy="0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>
            <a:solidFill>
              <a:srgbClr val="AA2B1E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609600" y="1143000"/>
            <a:ext cx="10972800" cy="0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>
            <a:solidFill>
              <a:srgbClr val="AA2B1E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605367" y="6432550"/>
            <a:ext cx="160867" cy="190500"/>
          </a:xfrm>
          <a:custGeom>
            <a:avLst/>
            <a:gdLst>
              <a:gd name="T0" fmla="*/ 0 w 120650"/>
              <a:gd name="T1" fmla="*/ 0 h 191134"/>
              <a:gd name="T2" fmla="*/ 0 w 120650"/>
              <a:gd name="T3" fmla="*/ 173891 h 191134"/>
              <a:gd name="T4" fmla="*/ 120319 w 120650"/>
              <a:gd name="T5" fmla="*/ 86956 h 191134"/>
              <a:gd name="T6" fmla="*/ 0 w 120650"/>
              <a:gd name="T7" fmla="*/ 0 h 1911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AA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Holder 2"/>
          <p:cNvSpPr>
            <a:spLocks noGrp="1"/>
          </p:cNvSpPr>
          <p:nvPr>
            <p:ph type="ftr" sz="quarter" idx="10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dt" sz="half" idx="11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CD72E7-0588-4841-94C1-D22DA91BF66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0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x-none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051" y="188913"/>
            <a:ext cx="11330516" cy="9906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latin typeface="Futura PT Demi"/>
                <a:ea typeface="Cambria" pitchFamily="18" charset="0"/>
                <a:cs typeface="Times New Roman" pitchFamily="18" charset="0"/>
              </a:rPr>
              <a:t>Изучение </a:t>
            </a:r>
            <a:r>
              <a:rPr lang="ru-RU" altLang="ru-RU" sz="2400" b="1" dirty="0" err="1">
                <a:latin typeface="Futura PT Demi"/>
                <a:ea typeface="Cambria" pitchFamily="18" charset="0"/>
                <a:cs typeface="Times New Roman" pitchFamily="18" charset="0"/>
              </a:rPr>
              <a:t>фармакокинетики</a:t>
            </a:r>
            <a:r>
              <a:rPr lang="ru-RU" altLang="ru-RU" sz="2400" b="1" dirty="0">
                <a:latin typeface="Futura PT Demi"/>
                <a:ea typeface="Cambria" pitchFamily="18" charset="0"/>
                <a:cs typeface="Times New Roman" pitchFamily="18" charset="0"/>
              </a:rPr>
              <a:t> и/или </a:t>
            </a:r>
            <a:r>
              <a:rPr lang="ru-RU" altLang="ru-RU" sz="2400" b="1" dirty="0" err="1">
                <a:latin typeface="Futura PT Demi"/>
                <a:ea typeface="Cambria" pitchFamily="18" charset="0"/>
                <a:cs typeface="Times New Roman" pitchFamily="18" charset="0"/>
              </a:rPr>
              <a:t>фармакодинамики</a:t>
            </a:r>
            <a:r>
              <a:rPr lang="ru-RU" altLang="ru-RU" sz="2400" b="1" dirty="0">
                <a:latin typeface="Futura PT Demi"/>
                <a:ea typeface="Cambria" pitchFamily="18" charset="0"/>
                <a:cs typeface="Times New Roman" pitchFamily="18" charset="0"/>
              </a:rPr>
              <a:t> на этапе </a:t>
            </a:r>
            <a:br>
              <a:rPr lang="ru-RU" altLang="ru-RU" sz="2400" b="1" dirty="0">
                <a:latin typeface="Futura PT Demi"/>
                <a:ea typeface="Cambria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Futura PT Demi"/>
                <a:ea typeface="Cambria" pitchFamily="18" charset="0"/>
                <a:cs typeface="Times New Roman" pitchFamily="18" charset="0"/>
              </a:rPr>
              <a:t>лабораторной фармацевтической разработки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24417" y="1341439"/>
            <a:ext cx="9964561" cy="4937125"/>
          </a:xfrm>
        </p:spPr>
        <p:txBody>
          <a:bodyPr/>
          <a:lstStyle/>
          <a:p>
            <a:pPr indent="45021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Futura PT"/>
                <a:ea typeface="Calibri"/>
                <a:cs typeface="Times New Roman"/>
              </a:rPr>
              <a:t>повышает вероятность успешности фармацевтической разработки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>
              <a:latin typeface="Futura PT"/>
              <a:ea typeface="Calibri"/>
              <a:cs typeface="Times New Roman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Futura PT"/>
                <a:ea typeface="Calibri"/>
                <a:cs typeface="Times New Roman"/>
              </a:rPr>
              <a:t>позволяет разработать лекарственный препарат с оптимальным фармакокинетическим профилем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>
              <a:latin typeface="Futura PT"/>
              <a:ea typeface="Calibri"/>
              <a:cs typeface="Times New Roman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Futura PT"/>
                <a:ea typeface="Calibri"/>
                <a:cs typeface="Times New Roman"/>
              </a:rPr>
              <a:t>позволяет снизить количество доклинических исследований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>
              <a:latin typeface="Futura PT"/>
              <a:ea typeface="Calibri"/>
              <a:cs typeface="Times New Roman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Futura PT"/>
                <a:ea typeface="Calibri"/>
                <a:cs typeface="Times New Roman"/>
              </a:rPr>
              <a:t>позволяет снизить стоимость разработки и обеспечить успешную </a:t>
            </a:r>
            <a:r>
              <a:rPr lang="ru-RU" sz="2400" dirty="0" err="1">
                <a:latin typeface="Futura PT"/>
                <a:ea typeface="Calibri"/>
                <a:cs typeface="Times New Roman"/>
              </a:rPr>
              <a:t>трансляционность</a:t>
            </a:r>
            <a:r>
              <a:rPr lang="ru-RU" sz="2400" dirty="0">
                <a:latin typeface="Futura PT"/>
                <a:ea typeface="Calibri"/>
                <a:cs typeface="Times New Roman"/>
              </a:rPr>
              <a:t> данных в клиническую практику</a:t>
            </a:r>
            <a:endParaRPr lang="ru-RU" sz="1800" dirty="0">
              <a:latin typeface="Futura PT"/>
              <a:ea typeface="Calibri"/>
              <a:cs typeface="Times New Roman"/>
            </a:endParaRPr>
          </a:p>
          <a:p>
            <a:pPr>
              <a:defRPr/>
            </a:pPr>
            <a:endParaRPr lang="ru-RU" sz="2400" dirty="0">
              <a:latin typeface="Futura PT"/>
            </a:endParaRPr>
          </a:p>
        </p:txBody>
      </p:sp>
      <p:sp>
        <p:nvSpPr>
          <p:cNvPr id="2662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B001B5-3C16-477B-9F6D-05EE95CFFF62}" type="slidenum">
              <a:rPr lang="ru-RU" altLang="ru-RU" smtClean="0">
                <a:solidFill>
                  <a:schemeClr val="tx2"/>
                </a:solidFill>
                <a:latin typeface="Calibri" pitchFamily="34" charset="0"/>
              </a:rPr>
              <a:pPr/>
              <a:t>10</a:t>
            </a:fld>
            <a:endParaRPr lang="ru-RU" altLang="ru-RU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573053-6AB6-EF91-9105-9A138112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52390" y="3008747"/>
            <a:ext cx="6302986" cy="384925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24" y="1219200"/>
            <a:ext cx="785055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440102" y="3599385"/>
            <a:ext cx="11311796" cy="23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20"/>
              </a:lnSpc>
            </a:pPr>
            <a:r>
              <a:rPr lang="ru-RU" sz="32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Лабораторный этап фармацевтической разработки </a:t>
            </a:r>
          </a:p>
          <a:p>
            <a:pPr>
              <a:lnSpc>
                <a:spcPts val="6020"/>
              </a:lnSpc>
            </a:pPr>
            <a:r>
              <a:rPr lang="ru-RU" sz="32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как основа качества и эффективности лекарственного препарата</a:t>
            </a:r>
            <a:endParaRPr lang="x-none" sz="32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594703" y="448219"/>
            <a:ext cx="996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Жизненный цикл лекарственного препарата и имплементации основных надлежащих практик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98" y="1871980"/>
            <a:ext cx="52609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558495" y="1800066"/>
            <a:ext cx="2735262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327346" y="1077683"/>
            <a:ext cx="4826000" cy="830262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1574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Отсутствие стандартов для этапа лабораторной фармацевтической разработки и исследований </a:t>
            </a:r>
            <a:r>
              <a:rPr lang="en-US" altLang="ru-RU" sz="1600" b="1" dirty="0">
                <a:solidFill>
                  <a:srgbClr val="FF0000"/>
                </a:solidFill>
                <a:latin typeface="Arial" charset="0"/>
              </a:rPr>
              <a:t>R&amp;D</a:t>
            </a: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 </a:t>
            </a:r>
            <a:endParaRPr lang="ru-RU" altLang="ru-RU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8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6725" y="211851"/>
            <a:ext cx="9224433" cy="8286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Futura PT Demi"/>
                <a:cs typeface="Times New Roman" pitchFamily="18" charset="0"/>
              </a:rPr>
              <a:t>Фармацевтическая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Futura PT Demi"/>
                <a:cs typeface="Times New Roman" pitchFamily="18" charset="0"/>
              </a:rPr>
              <a:t> </a:t>
            </a:r>
            <a:r>
              <a:rPr lang="ru-RU" sz="2400" b="1" dirty="0">
                <a:latin typeface="Futura PT Demi"/>
                <a:cs typeface="Times New Roman" pitchFamily="18" charset="0"/>
              </a:rPr>
              <a:t>разработка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Futura PT Demi"/>
                <a:cs typeface="Times New Roman" pitchFamily="18" charset="0"/>
              </a:rPr>
              <a:t> </a:t>
            </a:r>
            <a:r>
              <a:rPr lang="ru-RU" sz="2400" b="1" dirty="0">
                <a:latin typeface="Futura PT Demi"/>
                <a:cs typeface="Times New Roman" pitchFamily="18" charset="0"/>
              </a:rPr>
              <a:t>и СМК </a:t>
            </a:r>
            <a:endParaRPr lang="ru-RU" sz="2400" b="1" dirty="0">
              <a:latin typeface="Futura PT Demi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404285" y="1052513"/>
            <a:ext cx="1135591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b="1" u="sng" dirty="0" err="1">
                <a:solidFill>
                  <a:srgbClr val="C00000"/>
                </a:solidFill>
              </a:rPr>
              <a:t>Прослеживаемость</a:t>
            </a:r>
            <a:r>
              <a:rPr lang="ru-RU" altLang="ru-RU" b="1" u="sng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 - одно из ключевых требований в международных стандартах менеджмента качества </a:t>
            </a:r>
            <a:endParaRPr lang="ru-RU" alt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4285" y="1698626"/>
            <a:ext cx="113559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>
                <a:solidFill>
                  <a:srgbClr val="C00000"/>
                </a:solidFill>
              </a:rPr>
              <a:t>Прослеживаемость</a:t>
            </a:r>
            <a:r>
              <a:rPr lang="ru-RU" b="1" u="sng" dirty="0">
                <a:solidFill>
                  <a:srgbClr val="C00000"/>
                </a:solidFill>
              </a:rPr>
              <a:t>  в фармации - </a:t>
            </a:r>
            <a:r>
              <a:rPr lang="ru-RU" dirty="0"/>
              <a:t>это возможность отслеживания движения, местонахождения и происхождения ЛС на всех стадиях жизненного цикла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8117" y="3500439"/>
            <a:ext cx="10818283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C00000"/>
                </a:solidFill>
              </a:rPr>
              <a:t>Прослеживаемость</a:t>
            </a:r>
            <a:r>
              <a:rPr lang="ru-RU" b="1" dirty="0">
                <a:solidFill>
                  <a:srgbClr val="C00000"/>
                </a:solidFill>
              </a:rPr>
              <a:t> при фармацевтической разработке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52217" y="2708275"/>
            <a:ext cx="183726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Реактивы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8118" y="4144964"/>
            <a:ext cx="4806949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Первичные данные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63900" y="2708275"/>
            <a:ext cx="1839384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АФС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63267" y="4152901"/>
            <a:ext cx="2601384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Лабораторные серии ГЛФ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108451" y="3078163"/>
            <a:ext cx="150283" cy="39211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098801" y="3884614"/>
            <a:ext cx="226484" cy="268287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31151" y="3079750"/>
            <a:ext cx="150283" cy="3937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18868" y="6108700"/>
            <a:ext cx="3585633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Изучение стабильности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18118" y="5229225"/>
            <a:ext cx="5767916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Первые фазы клинических исследований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52218" y="5165726"/>
            <a:ext cx="46841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Разработка и </a:t>
            </a:r>
            <a:r>
              <a:rPr lang="ru-RU" b="1" dirty="0" err="1"/>
              <a:t>валидация</a:t>
            </a:r>
            <a:r>
              <a:rPr lang="ru-RU" b="1" dirty="0"/>
              <a:t> методик анализа</a:t>
            </a:r>
          </a:p>
        </p:txBody>
      </p:sp>
      <p:sp>
        <p:nvSpPr>
          <p:cNvPr id="33" name="Стрелка вниз 32"/>
          <p:cNvSpPr/>
          <p:nvPr/>
        </p:nvSpPr>
        <p:spPr>
          <a:xfrm flipH="1">
            <a:off x="8326967" y="4860926"/>
            <a:ext cx="209551" cy="239713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H="1">
            <a:off x="8424333" y="5811838"/>
            <a:ext cx="146051" cy="239712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flipH="1">
            <a:off x="8326967" y="3906839"/>
            <a:ext cx="146051" cy="238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18117" y="4795839"/>
            <a:ext cx="5342467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Доклинические исследования</a:t>
            </a:r>
          </a:p>
        </p:txBody>
      </p:sp>
      <p:sp>
        <p:nvSpPr>
          <p:cNvPr id="35" name="Стрелка вниз 34"/>
          <p:cNvSpPr/>
          <p:nvPr/>
        </p:nvSpPr>
        <p:spPr>
          <a:xfrm flipH="1">
            <a:off x="10801352" y="3913188"/>
            <a:ext cx="146049" cy="239712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359901" y="4146551"/>
            <a:ext cx="28321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Производственные серии ГЛФ</a:t>
            </a:r>
          </a:p>
        </p:txBody>
      </p:sp>
      <p:sp>
        <p:nvSpPr>
          <p:cNvPr id="37" name="Стрелка вниз 36"/>
          <p:cNvSpPr/>
          <p:nvPr/>
        </p:nvSpPr>
        <p:spPr>
          <a:xfrm rot="10800000" flipH="1">
            <a:off x="10856385" y="4860926"/>
            <a:ext cx="198967" cy="296863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3649391" flipV="1">
            <a:off x="6344709" y="4401080"/>
            <a:ext cx="165100" cy="535517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3649391" flipV="1">
            <a:off x="6702426" y="4755092"/>
            <a:ext cx="165100" cy="535516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870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Futura PT Demi"/>
              </a:rPr>
              <a:t>Современный подход к фармацевтической разработке </a:t>
            </a:r>
            <a:r>
              <a:rPr lang="en-US" altLang="ru-RU" sz="2400" b="1" dirty="0">
                <a:latin typeface="Futura PT Demi"/>
              </a:rPr>
              <a:t>Quality-by-Design (</a:t>
            </a:r>
            <a:r>
              <a:rPr lang="en-US" altLang="ru-RU" sz="2400" b="1" dirty="0" err="1">
                <a:latin typeface="Futura PT Demi"/>
              </a:rPr>
              <a:t>QbD</a:t>
            </a:r>
            <a:r>
              <a:rPr lang="en-US" altLang="ru-RU" sz="2400" b="1" dirty="0">
                <a:latin typeface="Futura PT Demi"/>
              </a:rPr>
              <a:t>) </a:t>
            </a:r>
            <a:endParaRPr lang="ru-RU" altLang="ru-RU" sz="2400" b="1" dirty="0">
              <a:latin typeface="Futura PT Demi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228600">
              <a:spcBef>
                <a:spcPts val="400"/>
              </a:spcBef>
              <a:buClr>
                <a:srgbClr val="91574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900" dirty="0"/>
              <a:t>Определение свойств субстанции и вспомогательных веществ, которые могут оказать влияние на критические свойства ГЛФ</a:t>
            </a:r>
          </a:p>
          <a:p>
            <a:pPr algn="just"/>
            <a:r>
              <a:rPr lang="ru-RU" altLang="ru-RU" sz="1900" dirty="0"/>
              <a:t>Оценка рисков, изучение влияния изменчивости свойств сырья и параметров технологического процесса на критические свойства ГЛС (многофакторное математическое моделирование);</a:t>
            </a:r>
          </a:p>
          <a:p>
            <a:pPr algn="just"/>
            <a:r>
              <a:rPr lang="ru-RU" altLang="ru-RU" sz="1900" dirty="0"/>
              <a:t>Формирование стратегии контроля исходя из результатов комплексной оценки рисков и проведенных экспериментов;</a:t>
            </a:r>
          </a:p>
          <a:p>
            <a:pPr algn="just"/>
            <a:r>
              <a:rPr lang="ru-RU" altLang="ru-RU" sz="1900" dirty="0" err="1"/>
              <a:t>Валидация</a:t>
            </a:r>
            <a:r>
              <a:rPr lang="ru-RU" altLang="ru-RU" sz="1900" dirty="0"/>
              <a:t> технологического процесса на протяжении всего жизненного цикла.</a:t>
            </a:r>
          </a:p>
          <a:p>
            <a:endParaRPr lang="ru-RU" altLang="ru-RU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780530" y="4806950"/>
            <a:ext cx="4122738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/>
              <a:t>На этапе фармацевтической разработки доклинические исследования не являются обязательными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154151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8706951" cy="55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altLang="ru-RU" sz="2400" b="1" dirty="0">
                <a:latin typeface="Futura PT Demi" panose="020B0604020202020204" charset="-52"/>
              </a:rPr>
              <a:t>Современный подход к фармацевтической разработке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325880" y="2015491"/>
            <a:ext cx="8229600" cy="3356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dirty="0">
                <a:latin typeface="Times New Roman" pitchFamily="18" charset="0"/>
                <a:cs typeface="Calibri" pitchFamily="34" charset="0"/>
              </a:rPr>
              <a:t>В концепции </a:t>
            </a:r>
            <a:r>
              <a:rPr lang="ru-RU" altLang="ru-RU" dirty="0" err="1"/>
              <a:t>Quality-by-Design</a:t>
            </a:r>
            <a:r>
              <a:rPr lang="ru-RU" altLang="ru-RU" dirty="0"/>
              <a:t> (</a:t>
            </a:r>
            <a:r>
              <a:rPr lang="ru-RU" altLang="ru-RU" dirty="0" err="1"/>
              <a:t>QbD</a:t>
            </a:r>
            <a:r>
              <a:rPr lang="ru-RU" altLang="ru-RU" dirty="0"/>
              <a:t>) 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>под «качеством препарата» подразумеваются </a:t>
            </a:r>
            <a:r>
              <a:rPr lang="ru-RU" altLang="ru-RU" b="1" dirty="0">
                <a:latin typeface="Times New Roman" pitchFamily="18" charset="0"/>
                <a:cs typeface="Calibri" pitchFamily="34" charset="0"/>
              </a:rPr>
              <a:t>только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Calibri" pitchFamily="34" charset="0"/>
              </a:rPr>
              <a:t>технологические аспекты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>, обеспечивающие его стабильность в течение срока годности. 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Calibri" pitchFamily="34" charset="0"/>
              </a:rPr>
              <a:t>Требования к сохранению активности фармацевтической субстанции и ее фармакокинетическому профилю отсутствуют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>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810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984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Futura PT Demi"/>
              </a:rPr>
              <a:t>Влияние вспомогательных веществ на  </a:t>
            </a:r>
            <a:r>
              <a:rPr lang="ru-RU" altLang="ru-RU" sz="2400" b="1" dirty="0" err="1">
                <a:latin typeface="Futura PT Demi"/>
              </a:rPr>
              <a:t>биодоступность</a:t>
            </a:r>
            <a:r>
              <a:rPr lang="ru-RU" altLang="ru-RU" sz="2400" b="1" dirty="0">
                <a:latin typeface="Futura PT Demi"/>
              </a:rPr>
              <a:t> и терапевтическое действие разрабатываемого препарата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15" y="1916113"/>
            <a:ext cx="7448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Пример: Несоответствие фармакокинетических параметров </a:t>
            </a:r>
            <a:r>
              <a:rPr lang="ru-RU" sz="2200" b="1" dirty="0" err="1">
                <a:solidFill>
                  <a:schemeClr val="tx1"/>
                </a:solidFill>
                <a:latin typeface="Futura PT Demi"/>
              </a:rPr>
              <a:t>генерика</a:t>
            </a: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 и оригинального препарата (получена опытно-промышленная серия препарата</a:t>
            </a:r>
            <a:r>
              <a:rPr lang="ru-RU" sz="2200" b="1" dirty="0">
                <a:latin typeface="Futura PT Demi"/>
              </a:rPr>
              <a:t>)</a:t>
            </a:r>
          </a:p>
        </p:txBody>
      </p:sp>
      <p:graphicFrame>
        <p:nvGraphicFramePr>
          <p:cNvPr id="5" name="Объект 10"/>
          <p:cNvGraphicFramePr>
            <a:graphicFrameLocks/>
          </p:cNvGraphicFramePr>
          <p:nvPr/>
        </p:nvGraphicFramePr>
        <p:xfrm>
          <a:off x="609600" y="1268760"/>
          <a:ext cx="5386917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2"/>
          <p:cNvGraphicFramePr>
            <a:graphicFrameLocks noGrp="1"/>
          </p:cNvGraphicFramePr>
          <p:nvPr/>
        </p:nvGraphicFramePr>
        <p:xfrm>
          <a:off x="6096000" y="1628775"/>
          <a:ext cx="5581651" cy="1584960"/>
        </p:xfrm>
        <a:graphic>
          <a:graphicData uri="http://schemas.openxmlformats.org/drawingml/2006/table">
            <a:tbl>
              <a:tblPr/>
              <a:tblGrid>
                <a:gridCol w="220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Тестируемый препарат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 сравнения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4,6±0,4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1,3±0,2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5,7±0,6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7,0±0,5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0-24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57,2±5,4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17,7±3,5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0-∞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173±36,8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158,1±39,2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MRT 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54,4±14,1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177,8±50,0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0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35,4±9,7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120,2±34,6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16" name="Текст 6"/>
          <p:cNvSpPr txBox="1">
            <a:spLocks/>
          </p:cNvSpPr>
          <p:nvPr/>
        </p:nvSpPr>
        <p:spPr bwMode="auto">
          <a:xfrm>
            <a:off x="719667" y="5410200"/>
            <a:ext cx="108627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858838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43000" indent="-228600">
              <a:spcBef>
                <a:spcPts val="400"/>
              </a:spcBef>
              <a:buClr>
                <a:srgbClr val="91574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Lucida Sans Unicode" pitchFamily="34" charset="0"/>
              </a:rPr>
              <a:t>По результатам доклинического исследования фармакокинетики требуется доработка состава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Пример: Несоответствие фармакокинетических параметров для </a:t>
            </a:r>
          </a:p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пролонгированной лекарственной формы </a:t>
            </a:r>
          </a:p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(лабораторный образец, данные </a:t>
            </a:r>
            <a:r>
              <a:rPr lang="en-US" sz="2200" b="1" dirty="0">
                <a:solidFill>
                  <a:schemeClr val="tx1"/>
                </a:solidFill>
                <a:latin typeface="Futura PT Demi"/>
              </a:rPr>
              <a:t>in vitro</a:t>
            </a:r>
            <a:r>
              <a:rPr lang="ru-RU" sz="2200" b="1" dirty="0">
                <a:solidFill>
                  <a:schemeClr val="tx1"/>
                </a:solidFill>
                <a:latin typeface="Futura PT Demi"/>
              </a:rPr>
              <a:t>, подтверждали успешность разработки)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773239"/>
            <a:ext cx="5386916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8"/>
          <p:cNvGraphicFramePr>
            <a:graphicFrameLocks noGrp="1"/>
          </p:cNvGraphicFramePr>
          <p:nvPr/>
        </p:nvGraphicFramePr>
        <p:xfrm>
          <a:off x="5808134" y="2744789"/>
          <a:ext cx="6049434" cy="1624013"/>
        </p:xfrm>
        <a:graphic>
          <a:graphicData uri="http://schemas.openxmlformats.org/drawingml/2006/table">
            <a:tbl>
              <a:tblPr/>
              <a:tblGrid>
                <a:gridCol w="182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Пролонгированная форма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Короткодействующая форма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53,1±8,2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899±68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0,3±0,0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0,08±0,0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0-8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37,1±7,5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1031±18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0-∞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мкг/мл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39,1±6,6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1051±16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MRT 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0,9±0,0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1,0±0,0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ru-RU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0,7±0,1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91574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0,7±0,0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40" name="Текст 3"/>
          <p:cNvSpPr txBox="1">
            <a:spLocks/>
          </p:cNvSpPr>
          <p:nvPr/>
        </p:nvSpPr>
        <p:spPr bwMode="auto">
          <a:xfrm>
            <a:off x="1007533" y="5410200"/>
            <a:ext cx="10574867" cy="75565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858838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43000" indent="-228600">
              <a:spcBef>
                <a:spcPts val="400"/>
              </a:spcBef>
              <a:buClr>
                <a:srgbClr val="91574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1600" dirty="0">
                <a:solidFill>
                  <a:srgbClr val="000000"/>
                </a:solidFill>
                <a:latin typeface="Lucida Sans Unicode" pitchFamily="34" charset="0"/>
              </a:rPr>
              <a:t>По результатам доклинического исследования фармакокинетики требуется доработка состава</a:t>
            </a:r>
            <a:endParaRPr lang="ru-RU" altLang="ru-RU" sz="1600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7873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435</Words>
  <Application>Microsoft Office PowerPoint</Application>
  <PresentationFormat>Широкоэкранный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Futura PT Demi</vt:lpstr>
      <vt:lpstr>Arial</vt:lpstr>
      <vt:lpstr>Calibri</vt:lpstr>
      <vt:lpstr>Futura PT</vt:lpstr>
      <vt:lpstr>Wingdings 3</vt:lpstr>
      <vt:lpstr>Lucida Sans Unicode</vt:lpstr>
      <vt:lpstr>Calibri Light</vt:lpstr>
      <vt:lpstr>Futura PT Book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Фармацевтическая разработка и СМК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фармакокинетики и/или фармакодинамики на этапе  лабораторной фармацевтической разработки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37</cp:revision>
  <cp:lastPrinted>2022-08-23T07:38:54Z</cp:lastPrinted>
  <dcterms:created xsi:type="dcterms:W3CDTF">2022-06-27T14:29:11Z</dcterms:created>
  <dcterms:modified xsi:type="dcterms:W3CDTF">2022-09-06T12:17:44Z</dcterms:modified>
</cp:coreProperties>
</file>