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0" r:id="rId1"/>
  </p:sldMasterIdLst>
  <p:sldIdLst>
    <p:sldId id="263" r:id="rId2"/>
    <p:sldId id="270" r:id="rId3"/>
    <p:sldId id="276" r:id="rId4"/>
    <p:sldId id="278" r:id="rId5"/>
    <p:sldId id="279" r:id="rId6"/>
    <p:sldId id="280" r:id="rId7"/>
    <p:sldId id="281" r:id="rId8"/>
    <p:sldId id="277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utura PT Book" panose="020B0502020204020303" pitchFamily="34" charset="-52"/>
      <p:regular r:id="rId14"/>
      <p:italic r:id="rId15"/>
    </p:embeddedFont>
    <p:embeddedFont>
      <p:font typeface="Futura PT Demi" panose="020B0702020204020303" pitchFamily="34" charset="-52"/>
      <p:regular r:id="rId16"/>
      <p:bold r:id="rId17"/>
      <p: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6405"/>
  </p:normalViewPr>
  <p:slideViewPr>
    <p:cSldViewPr snapToGrid="0" snapToObjects="1">
      <p:cViewPr varScale="1">
        <p:scale>
          <a:sx n="60" d="100"/>
          <a:sy n="60" d="100"/>
        </p:scale>
        <p:origin x="62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31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FBAE40"/>
          </p15:clr>
        </p15:guide>
        <p15:guide id="2" pos="393" userDrawn="1">
          <p15:clr>
            <a:srgbClr val="FBAE40"/>
          </p15:clr>
        </p15:guide>
        <p15:guide id="3" pos="7287" userDrawn="1">
          <p15:clr>
            <a:srgbClr val="FBAE40"/>
          </p15:clr>
        </p15:guide>
        <p15:guide id="4" pos="6244" userDrawn="1">
          <p15:clr>
            <a:srgbClr val="FBAE40"/>
          </p15:clr>
        </p15:guide>
        <p15:guide id="5" pos="6108" userDrawn="1">
          <p15:clr>
            <a:srgbClr val="FBAE40"/>
          </p15:clr>
        </p15:guide>
        <p15:guide id="6" pos="5065" userDrawn="1">
          <p15:clr>
            <a:srgbClr val="FBAE40"/>
          </p15:clr>
        </p15:guide>
        <p15:guide id="7" pos="4929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9" orient="horz" pos="3748" userDrawn="1">
          <p15:clr>
            <a:srgbClr val="FBAE40"/>
          </p15:clr>
        </p15:guide>
        <p15:guide id="10" pos="1436" userDrawn="1">
          <p15:clr>
            <a:srgbClr val="FBAE40"/>
          </p15:clr>
        </p15:guide>
        <p15:guide id="11" pos="1572" userDrawn="1">
          <p15:clr>
            <a:srgbClr val="FBAE40"/>
          </p15:clr>
        </p15:guide>
        <p15:guide id="12" pos="2615" userDrawn="1">
          <p15:clr>
            <a:srgbClr val="FBAE40"/>
          </p15:clr>
        </p15:guide>
        <p15:guide id="13" pos="2729" userDrawn="1">
          <p15:clr>
            <a:srgbClr val="FBAE40"/>
          </p15:clr>
        </p15:guide>
        <p15:guide id="14" pos="3772" userDrawn="1">
          <p15:clr>
            <a:srgbClr val="FBAE40"/>
          </p15:clr>
        </p15:guide>
        <p15:guide id="15" orient="horz" pos="40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61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emf"/><Relationship Id="rId7" Type="http://schemas.openxmlformats.org/officeDocument/2006/relationships/image" Target="../media/image19.png"/><Relationship Id="rId12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emf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285E2-56FE-AFA3-47D6-25B19760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36" y="428822"/>
            <a:ext cx="1094077" cy="601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77A05-3963-9810-4215-DBD168F59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6F332-9A0E-3122-C4CC-171C216D6685}"/>
              </a:ext>
            </a:extLst>
          </p:cNvPr>
          <p:cNvSpPr txBox="1"/>
          <p:nvPr/>
        </p:nvSpPr>
        <p:spPr>
          <a:xfrm>
            <a:off x="7943424" y="3751725"/>
            <a:ext cx="34885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–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8 сентября, </a:t>
            </a:r>
            <a:endParaRPr lang="en-US" sz="24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Иркутск </a:t>
            </a:r>
          </a:p>
          <a:p>
            <a:r>
              <a:rPr lang="ru-RU" sz="1800" dirty="0">
                <a:solidFill>
                  <a:schemeClr val="bg1"/>
                </a:solidFill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Байкал Бизнес Центр</a:t>
            </a:r>
            <a:endParaRPr lang="en-RU" sz="1800" dirty="0">
              <a:solidFill>
                <a:schemeClr val="bg1"/>
              </a:solidFill>
              <a:latin typeface="Futura PT Book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439F0-0BC6-3DBA-FB63-C5C9D9B2FF03}"/>
              </a:ext>
            </a:extLst>
          </p:cNvPr>
          <p:cNvSpPr txBox="1"/>
          <p:nvPr/>
        </p:nvSpPr>
        <p:spPr>
          <a:xfrm>
            <a:off x="532624" y="3616822"/>
            <a:ext cx="6000007" cy="317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VII </a:t>
            </a: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Всероссийская </a:t>
            </a:r>
            <a:r>
              <a:rPr lang="en-GB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GMP-</a:t>
            </a: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конференция </a:t>
            </a:r>
          </a:p>
          <a:p>
            <a:pPr>
              <a:lnSpc>
                <a:spcPts val="4800"/>
              </a:lnSpc>
            </a:pP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с международным участием</a:t>
            </a:r>
          </a:p>
          <a:p>
            <a:pPr>
              <a:lnSpc>
                <a:spcPts val="4800"/>
              </a:lnSpc>
            </a:pPr>
            <a:endParaRPr lang="ru-RU" sz="45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0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90531-3C18-6FD1-12D3-E4048518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36" y="428822"/>
            <a:ext cx="1094077" cy="601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77A05-3963-9810-4215-DBD168F59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  <p:sp>
        <p:nvSpPr>
          <p:cNvPr id="2" name="Google Shape;25;p2">
            <a:extLst>
              <a:ext uri="{FF2B5EF4-FFF2-40B4-BE49-F238E27FC236}">
                <a16:creationId xmlns:a16="http://schemas.microsoft.com/office/drawing/2014/main" id="{029A4F54-1167-900B-FA01-5F3056DF1DF2}"/>
              </a:ext>
            </a:extLst>
          </p:cNvPr>
          <p:cNvSpPr txBox="1"/>
          <p:nvPr/>
        </p:nvSpPr>
        <p:spPr>
          <a:xfrm>
            <a:off x="623888" y="2676978"/>
            <a:ext cx="10644565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Futura PT Demi" panose="020B0702020204020303" pitchFamily="34" charset="-52"/>
                <a:ea typeface="Times New Roman"/>
                <a:cs typeface="Times New Roman"/>
                <a:sym typeface="Times New Roman"/>
              </a:rPr>
              <a:t>Проблемные вопросы правоприменения Правил надлежащей производственной практики ЕАЭС при планировании, организации, проведении  GMP инспекций, взаимное </a:t>
            </a:r>
            <a:r>
              <a:rPr lang="ru-RU" sz="3200" b="1" dirty="0" err="1">
                <a:solidFill>
                  <a:srgbClr val="FFFFFF"/>
                </a:solidFill>
                <a:latin typeface="Futura PT Demi" panose="020B0702020204020303" pitchFamily="34" charset="-52"/>
                <a:ea typeface="Times New Roman"/>
                <a:cs typeface="Times New Roman"/>
                <a:sym typeface="Times New Roman"/>
              </a:rPr>
              <a:t>нформирование</a:t>
            </a:r>
            <a:r>
              <a:rPr lang="ru-RU" sz="3200" b="1" dirty="0">
                <a:solidFill>
                  <a:srgbClr val="FFFFFF"/>
                </a:solidFill>
                <a:latin typeface="Futura PT Demi" panose="020B0702020204020303" pitchFamily="34" charset="-52"/>
                <a:ea typeface="Times New Roman"/>
                <a:cs typeface="Times New Roman"/>
                <a:sym typeface="Times New Roman"/>
              </a:rPr>
              <a:t> о результатах</a:t>
            </a:r>
            <a:endParaRPr sz="3200" b="1" dirty="0">
              <a:solidFill>
                <a:srgbClr val="FFFFFF"/>
              </a:solidFill>
              <a:latin typeface="Futura PT Demi" panose="020B0702020204020303" pitchFamily="34" charset="-52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26;p2">
            <a:extLst>
              <a:ext uri="{FF2B5EF4-FFF2-40B4-BE49-F238E27FC236}">
                <a16:creationId xmlns:a16="http://schemas.microsoft.com/office/drawing/2014/main" id="{E108EBAF-2688-5B0D-086F-C4D9549A1B94}"/>
              </a:ext>
            </a:extLst>
          </p:cNvPr>
          <p:cNvSpPr txBox="1"/>
          <p:nvPr/>
        </p:nvSpPr>
        <p:spPr>
          <a:xfrm>
            <a:off x="1393072" y="5150181"/>
            <a:ext cx="6887328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FFFFFF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Начальник  отдела фармацевтической инспекции </a:t>
            </a:r>
            <a:endParaRPr dirty="0">
              <a:solidFill>
                <a:srgbClr val="FFFFFF"/>
              </a:solidFill>
              <a:latin typeface="Futura PT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FFFFFF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главного управления контроля медицинской деятельности</a:t>
            </a:r>
            <a:r>
              <a:rPr lang="en-US" dirty="0">
                <a:solidFill>
                  <a:srgbClr val="FFFFFF"/>
                </a:solidFill>
                <a:latin typeface="Futura P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rgbClr val="FFFFFF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и обращения лекарственных средств</a:t>
            </a:r>
            <a:endParaRPr dirty="0">
              <a:solidFill>
                <a:srgbClr val="FFFFFF"/>
              </a:solidFill>
              <a:latin typeface="Futura PT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rgbClr val="FFFFFF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Лавник</a:t>
            </a:r>
            <a:r>
              <a:rPr lang="ru-RU" sz="1600" b="1" dirty="0">
                <a:solidFill>
                  <a:srgbClr val="FFFFFF"/>
                </a:solidFill>
                <a:latin typeface="Futura PT"/>
                <a:ea typeface="Times New Roman"/>
                <a:cs typeface="Times New Roman"/>
                <a:sym typeface="Times New Roman"/>
              </a:rPr>
              <a:t> Елена Борисовна</a:t>
            </a:r>
            <a:endParaRPr sz="1600" b="1" dirty="0">
              <a:solidFill>
                <a:srgbClr val="FFFFFF"/>
              </a:solidFill>
              <a:latin typeface="Futura P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951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4;p3">
            <a:extLst>
              <a:ext uri="{FF2B5EF4-FFF2-40B4-BE49-F238E27FC236}">
                <a16:creationId xmlns:a16="http://schemas.microsoft.com/office/drawing/2014/main" id="{4417DDA9-5DDA-67E3-4151-C851697ADBC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4864" y="324143"/>
            <a:ext cx="787123" cy="7542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5;p3">
            <a:extLst>
              <a:ext uri="{FF2B5EF4-FFF2-40B4-BE49-F238E27FC236}">
                <a16:creationId xmlns:a16="http://schemas.microsoft.com/office/drawing/2014/main" id="{E63FE3E0-FFC7-1D85-151F-ABA652BE1D51}"/>
              </a:ext>
            </a:extLst>
          </p:cNvPr>
          <p:cNvSpPr txBox="1"/>
          <p:nvPr/>
        </p:nvSpPr>
        <p:spPr>
          <a:xfrm>
            <a:off x="2273301" y="245910"/>
            <a:ext cx="854965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Фармацевтический инспекторат Министерства здравоохранения Республики Беларусь </a:t>
            </a:r>
            <a:endParaRPr sz="2400" dirty="0">
              <a:latin typeface="Futura PT"/>
            </a:endParaRPr>
          </a:p>
        </p:txBody>
      </p:sp>
      <p:pic>
        <p:nvPicPr>
          <p:cNvPr id="5" name="Google Shape;36;p3" descr="Министерство здравоохранения Республики Беларусь — Википедия">
            <a:extLst>
              <a:ext uri="{FF2B5EF4-FFF2-40B4-BE49-F238E27FC236}">
                <a16:creationId xmlns:a16="http://schemas.microsoft.com/office/drawing/2014/main" id="{464A50D8-A742-26C0-1DE8-971FD68B91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531" y="291648"/>
            <a:ext cx="835739" cy="7852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1;p3">
            <a:extLst>
              <a:ext uri="{FF2B5EF4-FFF2-40B4-BE49-F238E27FC236}">
                <a16:creationId xmlns:a16="http://schemas.microsoft.com/office/drawing/2014/main" id="{30B5E4D0-8620-7D54-E946-B8569CC71BE6}"/>
              </a:ext>
            </a:extLst>
          </p:cNvPr>
          <p:cNvSpPr txBox="1"/>
          <p:nvPr/>
        </p:nvSpPr>
        <p:spPr>
          <a:xfrm>
            <a:off x="467917" y="2055813"/>
            <a:ext cx="26455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32;p3">
            <a:extLst>
              <a:ext uri="{FF2B5EF4-FFF2-40B4-BE49-F238E27FC236}">
                <a16:creationId xmlns:a16="http://schemas.microsoft.com/office/drawing/2014/main" id="{79EC6C31-51B1-5F34-5128-B57CBBE32B3B}"/>
              </a:ext>
            </a:extLst>
          </p:cNvPr>
          <p:cNvSpPr txBox="1"/>
          <p:nvPr/>
        </p:nvSpPr>
        <p:spPr>
          <a:xfrm>
            <a:off x="758531" y="1268760"/>
            <a:ext cx="3823223" cy="589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01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ru-RU" sz="1300" b="1" i="1" dirty="0">
                <a:solidFill>
                  <a:srgbClr val="0070C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Соглашение о единых принципах и правилах обращения лекарственных средств в рамках Евразийского экономического союза (Заключено в г .Москве 23.12.2014)</a:t>
            </a:r>
            <a:endParaRPr lang="en-US" sz="1300" b="1" i="1" dirty="0">
              <a:solidFill>
                <a:srgbClr val="0070C0"/>
              </a:solidFill>
              <a:latin typeface="Futura PT"/>
              <a:ea typeface="Times New Roman"/>
              <a:cs typeface="Times New Roman"/>
              <a:sym typeface="Times New Roman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</a:pPr>
            <a:endParaRPr sz="1300" dirty="0">
              <a:latin typeface="Futura P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300" b="1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Статья 10 Фармацевтические инспекции </a:t>
            </a:r>
            <a:endParaRPr sz="13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2. Фармацевтические инспектораты государств-членов осуществляют деятельность в соответствии с общими требованиями, утверждаемыми Комиссией.</a:t>
            </a:r>
            <a:endParaRPr lang="en-US" sz="1300" dirty="0">
              <a:latin typeface="Futura PT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3. Фармацевтические инспектораты государств-членов </a:t>
            </a:r>
            <a:r>
              <a:rPr lang="ru-RU" sz="1300" b="1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сотрудничают друг с другом с целью обмена опытом</a:t>
            </a: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, поддержания и совершенствования системы обеспечения качества лекарственных средств и системы качества фармацевтических инспекторатов</a:t>
            </a:r>
            <a:r>
              <a:rPr lang="ru-RU" sz="1300" b="1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, обеспечивают участие фармацевтических инспекторов в мероприятиях </a:t>
            </a: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(в том числе проводимых Всемирной организацией здравоохранения и другими международными организациями), имеющих целью повышение их квалификации.</a:t>
            </a:r>
            <a:endParaRPr sz="1300" dirty="0">
              <a:latin typeface="Futura PT"/>
            </a:endParaRPr>
          </a:p>
        </p:txBody>
      </p:sp>
      <p:sp>
        <p:nvSpPr>
          <p:cNvPr id="9" name="Google Shape;33;p3">
            <a:extLst>
              <a:ext uri="{FF2B5EF4-FFF2-40B4-BE49-F238E27FC236}">
                <a16:creationId xmlns:a16="http://schemas.microsoft.com/office/drawing/2014/main" id="{09EA8A92-17C3-0BA0-2292-EA4A17BD1E6D}"/>
              </a:ext>
            </a:extLst>
          </p:cNvPr>
          <p:cNvSpPr txBox="1"/>
          <p:nvPr/>
        </p:nvSpPr>
        <p:spPr>
          <a:xfrm>
            <a:off x="4594589" y="1268760"/>
            <a:ext cx="683888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ru-RU" sz="1300" b="1" i="1" dirty="0">
                <a:solidFill>
                  <a:srgbClr val="0070C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Решение Совета Евразийской экономической комиссии N 83 "Об утверждении Правил проведения фармацевтических инспекций" (Принято в г.</a:t>
            </a:r>
            <a:r>
              <a:rPr lang="en-US" sz="1300" b="1" i="1" dirty="0">
                <a:solidFill>
                  <a:srgbClr val="0070C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b="1" i="1" dirty="0">
                <a:solidFill>
                  <a:srgbClr val="0070C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Астане 03.11.2016)</a:t>
            </a:r>
            <a:endParaRPr sz="1300" dirty="0">
              <a:latin typeface="Futura P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3. Инспекция проводится фармацевтическим инспекторатом </a:t>
            </a:r>
            <a:r>
              <a:rPr lang="ru-RU" sz="1300" b="1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на основании плана проведения инспекций</a:t>
            </a: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, заявки на проведение инспекции или по требованию уполномоченного органа государства - члена Евразийского экономического союза, в целях лицензирования, регистрации или проведения расследований, связанных с качеством лекарственных препаратов.</a:t>
            </a:r>
            <a:endParaRPr sz="1300" dirty="0">
              <a:latin typeface="Futura PT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300" b="1" i="1" dirty="0">
              <a:solidFill>
                <a:srgbClr val="0070C0"/>
              </a:solidFill>
              <a:latin typeface="Futura PT"/>
              <a:ea typeface="Poppins"/>
              <a:cs typeface="Poppins"/>
              <a:sym typeface="Poppins"/>
            </a:endParaRPr>
          </a:p>
        </p:txBody>
      </p:sp>
      <p:pic>
        <p:nvPicPr>
          <p:cNvPr id="10" name="Google Shape;37;p3">
            <a:extLst>
              <a:ext uri="{FF2B5EF4-FFF2-40B4-BE49-F238E27FC236}">
                <a16:creationId xmlns:a16="http://schemas.microsoft.com/office/drawing/2014/main" id="{C69982DD-5588-AA11-A4A5-DED5A5AE00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4176" t="14847" r="23517" b="28498"/>
          <a:stretch/>
        </p:blipFill>
        <p:spPr>
          <a:xfrm>
            <a:off x="5005837" y="3361600"/>
            <a:ext cx="6496150" cy="36107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23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4;p3">
            <a:extLst>
              <a:ext uri="{FF2B5EF4-FFF2-40B4-BE49-F238E27FC236}">
                <a16:creationId xmlns:a16="http://schemas.microsoft.com/office/drawing/2014/main" id="{6825533C-B925-3965-E093-0CB8FF1B1E5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4864" y="324143"/>
            <a:ext cx="787123" cy="7542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5;p3">
            <a:extLst>
              <a:ext uri="{FF2B5EF4-FFF2-40B4-BE49-F238E27FC236}">
                <a16:creationId xmlns:a16="http://schemas.microsoft.com/office/drawing/2014/main" id="{F93EDDEF-8F5A-5C4F-E176-25A0A9CC7D2A}"/>
              </a:ext>
            </a:extLst>
          </p:cNvPr>
          <p:cNvSpPr txBox="1"/>
          <p:nvPr/>
        </p:nvSpPr>
        <p:spPr>
          <a:xfrm>
            <a:off x="2273301" y="245910"/>
            <a:ext cx="854965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Фармацевтический инспекторат Министерства здравоохранения Республики Беларусь </a:t>
            </a:r>
            <a:endParaRPr sz="2400" dirty="0">
              <a:latin typeface="Futura PT"/>
            </a:endParaRPr>
          </a:p>
        </p:txBody>
      </p:sp>
      <p:pic>
        <p:nvPicPr>
          <p:cNvPr id="4" name="Google Shape;36;p3" descr="Министерство здравоохранения Республики Беларусь — Википедия">
            <a:extLst>
              <a:ext uri="{FF2B5EF4-FFF2-40B4-BE49-F238E27FC236}">
                <a16:creationId xmlns:a16="http://schemas.microsoft.com/office/drawing/2014/main" id="{60F67A56-7821-471C-65ED-0E1AC7CCDD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531" y="291648"/>
            <a:ext cx="835739" cy="7852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3;p4">
            <a:extLst>
              <a:ext uri="{FF2B5EF4-FFF2-40B4-BE49-F238E27FC236}">
                <a16:creationId xmlns:a16="http://schemas.microsoft.com/office/drawing/2014/main" id="{94AD6A03-A9C1-6B85-A0F9-7521663168B7}"/>
              </a:ext>
            </a:extLst>
          </p:cNvPr>
          <p:cNvSpPr txBox="1"/>
          <p:nvPr/>
        </p:nvSpPr>
        <p:spPr>
          <a:xfrm>
            <a:off x="3256335" y="1240077"/>
            <a:ext cx="26455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Google Shape;44;p4">
            <a:extLst>
              <a:ext uri="{FF2B5EF4-FFF2-40B4-BE49-F238E27FC236}">
                <a16:creationId xmlns:a16="http://schemas.microsoft.com/office/drawing/2014/main" id="{C5AC977F-5775-C7FC-0F2F-27FAB099873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2903" y="3149439"/>
            <a:ext cx="3580421" cy="370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7;p4" descr="Производство лекарств в России упало почти на 10% - Ведомости">
            <a:extLst>
              <a:ext uri="{FF2B5EF4-FFF2-40B4-BE49-F238E27FC236}">
                <a16:creationId xmlns:a16="http://schemas.microsoft.com/office/drawing/2014/main" id="{EBC338B3-1315-6342-BA55-D14FC66C38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6415" y="5011890"/>
            <a:ext cx="214312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8;p4">
            <a:extLst>
              <a:ext uri="{FF2B5EF4-FFF2-40B4-BE49-F238E27FC236}">
                <a16:creationId xmlns:a16="http://schemas.microsoft.com/office/drawing/2014/main" id="{2F1DB586-8F25-0561-F73A-B9E64533CD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9785" y="1578631"/>
            <a:ext cx="7035800" cy="437784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49;p4">
            <a:extLst>
              <a:ext uri="{FF2B5EF4-FFF2-40B4-BE49-F238E27FC236}">
                <a16:creationId xmlns:a16="http://schemas.microsoft.com/office/drawing/2014/main" id="{694D8C6E-7D53-FF1E-345D-F70DE9710EAD}"/>
              </a:ext>
            </a:extLst>
          </p:cNvPr>
          <p:cNvSpPr txBox="1"/>
          <p:nvPr/>
        </p:nvSpPr>
        <p:spPr>
          <a:xfrm>
            <a:off x="758531" y="1411376"/>
            <a:ext cx="3258824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На 2022 год </a:t>
            </a:r>
            <a:r>
              <a:rPr lang="ru-RU" sz="14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Министерством здравоохранения запланировано проведение </a:t>
            </a:r>
            <a:r>
              <a:rPr lang="ru-RU" sz="1400" b="1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141</a:t>
            </a:r>
            <a:r>
              <a:rPr lang="ru-RU" sz="14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 инспектирование на соответствие требований GMP ЕАЭС, в т.ч.</a:t>
            </a:r>
            <a:endParaRPr lang="en-US" sz="1400" dirty="0">
              <a:solidFill>
                <a:srgbClr val="000000"/>
              </a:solidFill>
              <a:latin typeface="Futura PT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23</a:t>
            </a:r>
            <a:r>
              <a:rPr lang="ru-RU" sz="14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– отечественных </a:t>
            </a:r>
            <a:endParaRPr sz="14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производителей </a:t>
            </a:r>
            <a:endParaRPr sz="14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лекарственных </a:t>
            </a:r>
            <a:endParaRPr sz="14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средств;</a:t>
            </a:r>
            <a:endParaRPr lang="en-US" sz="1400" dirty="0">
              <a:solidFill>
                <a:srgbClr val="000000"/>
              </a:solidFill>
              <a:latin typeface="Futura PT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118</a:t>
            </a:r>
            <a:r>
              <a:rPr lang="ru-RU" sz="14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 – зарубежных </a:t>
            </a:r>
            <a:endParaRPr sz="14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производителей </a:t>
            </a:r>
            <a:endParaRPr sz="14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лекарственных </a:t>
            </a:r>
            <a:endParaRPr sz="14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средств.</a:t>
            </a:r>
            <a:endParaRPr sz="1400" dirty="0">
              <a:solidFill>
                <a:srgbClr val="000000"/>
              </a:solidFill>
              <a:latin typeface="Futura PT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Futura PT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10995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7;p5" descr="Фармацевтика и косметическая отрасль | SGS Россия">
            <a:extLst>
              <a:ext uri="{FF2B5EF4-FFF2-40B4-BE49-F238E27FC236}">
                <a16:creationId xmlns:a16="http://schemas.microsoft.com/office/drawing/2014/main" id="{265BA889-7EFF-0D49-A3D2-1F7430CA93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611" y="4845377"/>
            <a:ext cx="4580773" cy="3282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8;p5">
            <a:extLst>
              <a:ext uri="{FF2B5EF4-FFF2-40B4-BE49-F238E27FC236}">
                <a16:creationId xmlns:a16="http://schemas.microsoft.com/office/drawing/2014/main" id="{2AA14257-D130-1E42-85BE-48C282A5853D}"/>
              </a:ext>
            </a:extLst>
          </p:cNvPr>
          <p:cNvSpPr txBox="1"/>
          <p:nvPr/>
        </p:nvSpPr>
        <p:spPr>
          <a:xfrm>
            <a:off x="459038" y="1227189"/>
            <a:ext cx="11042949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Отсутствие общего плана GMP - инспектирования в рамках ЕАЭС. Размещение планов GMP - инспектирования  государств-членов на сайте ЕЭК в соответствующем разделе.</a:t>
            </a:r>
            <a:endParaRPr lang="en-US" sz="1300" dirty="0">
              <a:solidFill>
                <a:srgbClr val="000000"/>
              </a:solidFill>
              <a:latin typeface="Futura PT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endParaRPr sz="1300" dirty="0">
              <a:latin typeface="Futura PT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Эффективность планирования инспектирования в сложившихся эпидемиологических и геополитических условиях снизилась, что приводит к значительным затруднениям в работе и организации GMP-инспектирования;</a:t>
            </a:r>
            <a:endParaRPr sz="1300" dirty="0">
              <a:latin typeface="Futura PT"/>
            </a:endParaRPr>
          </a:p>
        </p:txBody>
      </p:sp>
      <p:sp>
        <p:nvSpPr>
          <p:cNvPr id="5" name="Google Shape;60;p5">
            <a:extLst>
              <a:ext uri="{FF2B5EF4-FFF2-40B4-BE49-F238E27FC236}">
                <a16:creationId xmlns:a16="http://schemas.microsoft.com/office/drawing/2014/main" id="{8C08D499-F449-A841-FB8C-369A86FB8AA2}"/>
              </a:ext>
            </a:extLst>
          </p:cNvPr>
          <p:cNvSpPr txBox="1"/>
          <p:nvPr/>
        </p:nvSpPr>
        <p:spPr>
          <a:xfrm>
            <a:off x="5880100" y="2468554"/>
            <a:ext cx="55118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3. Не сформированы четкие указания относительно применения методов оценки рисков для назначения GMP – инспектирований (сайт-ориентированные, дистанционные);</a:t>
            </a:r>
            <a:endParaRPr lang="en-US" sz="1300" dirty="0">
              <a:solidFill>
                <a:srgbClr val="000000"/>
              </a:solidFill>
              <a:latin typeface="Futura PT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4. Отсутствие методических рекомендаций по заполнению сертификатов соответствия промышленного производства лекарственных средств требованиям GMP ЕАЭС;</a:t>
            </a:r>
            <a:endParaRPr sz="13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Отсутствие критериев продления сроков действия сертификатов GMP ЕАЭС.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300" dirty="0">
              <a:solidFill>
                <a:srgbClr val="000000"/>
              </a:solidFill>
              <a:latin typeface="Futura PT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latin typeface="Futura PT"/>
                <a:ea typeface="Times New Roman"/>
                <a:cs typeface="Times New Roman"/>
                <a:sym typeface="Times New Roman"/>
              </a:rPr>
              <a:t>5</a:t>
            </a: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. Качество и своевременность подаваемых документов заявителем на GMP – инспектирование;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300" dirty="0">
              <a:latin typeface="Futura P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latin typeface="Futura PT"/>
                <a:ea typeface="Times New Roman"/>
                <a:cs typeface="Times New Roman"/>
                <a:sym typeface="Times New Roman"/>
              </a:rPr>
              <a:t>6</a:t>
            </a: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. Оценка плана САРА (сколько допускается прочих несоответствий 20, 30, 50?) </a:t>
            </a:r>
            <a:endParaRPr lang="ru-RU" sz="13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Futura P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0000"/>
              </a:solidFill>
              <a:latin typeface="Futura PT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0000"/>
              </a:solidFill>
              <a:latin typeface="Futura PT"/>
              <a:ea typeface="Poppins"/>
              <a:cs typeface="Poppins"/>
              <a:sym typeface="Poppins"/>
            </a:endParaRPr>
          </a:p>
        </p:txBody>
      </p:sp>
      <p:pic>
        <p:nvPicPr>
          <p:cNvPr id="7" name="Google Shape;34;p3">
            <a:extLst>
              <a:ext uri="{FF2B5EF4-FFF2-40B4-BE49-F238E27FC236}">
                <a16:creationId xmlns:a16="http://schemas.microsoft.com/office/drawing/2014/main" id="{A85FD6F8-921E-B1E4-4061-A9F2F9F9D0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4864" y="324143"/>
            <a:ext cx="787123" cy="7542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5;p3">
            <a:extLst>
              <a:ext uri="{FF2B5EF4-FFF2-40B4-BE49-F238E27FC236}">
                <a16:creationId xmlns:a16="http://schemas.microsoft.com/office/drawing/2014/main" id="{23B0A5F0-C68A-F7BC-A438-7C006D6BB17C}"/>
              </a:ext>
            </a:extLst>
          </p:cNvPr>
          <p:cNvSpPr txBox="1"/>
          <p:nvPr/>
        </p:nvSpPr>
        <p:spPr>
          <a:xfrm>
            <a:off x="2273301" y="245910"/>
            <a:ext cx="854965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Фармацевтический инспекторат Министерства здравоохранения Республики Беларусь </a:t>
            </a:r>
            <a:endParaRPr sz="2400" dirty="0">
              <a:latin typeface="Futura PT"/>
            </a:endParaRPr>
          </a:p>
        </p:txBody>
      </p:sp>
      <p:pic>
        <p:nvPicPr>
          <p:cNvPr id="9" name="Google Shape;36;p3" descr="Министерство здравоохранения Республики Беларусь — Википедия">
            <a:extLst>
              <a:ext uri="{FF2B5EF4-FFF2-40B4-BE49-F238E27FC236}">
                <a16:creationId xmlns:a16="http://schemas.microsoft.com/office/drawing/2014/main" id="{1ACE0731-EA66-7AC5-78A4-06870CAF5E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531" y="291648"/>
            <a:ext cx="835739" cy="7852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59;p5">
            <a:extLst>
              <a:ext uri="{FF2B5EF4-FFF2-40B4-BE49-F238E27FC236}">
                <a16:creationId xmlns:a16="http://schemas.microsoft.com/office/drawing/2014/main" id="{FB6FF505-921E-0281-C777-016CC85F3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143306"/>
              </p:ext>
            </p:extLst>
          </p:nvPr>
        </p:nvGraphicFramePr>
        <p:xfrm>
          <a:off x="603969" y="2487553"/>
          <a:ext cx="4647415" cy="235782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95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Futura PT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Futura PT"/>
                          <a:ea typeface="Times New Roman"/>
                          <a:cs typeface="Times New Roman"/>
                          <a:sym typeface="Times New Roman"/>
                        </a:rPr>
                        <a:t>2021 год</a:t>
                      </a:r>
                      <a:endParaRPr sz="1300">
                        <a:latin typeface="Futura PT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300">
                          <a:latin typeface="Futura PT"/>
                          <a:ea typeface="Times New Roman"/>
                          <a:cs typeface="Times New Roman"/>
                          <a:sym typeface="Times New Roman"/>
                        </a:rPr>
                        <a:t>8 месяцев </a:t>
                      </a:r>
                      <a:endParaRPr sz="1300">
                        <a:latin typeface="Futura PT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300">
                          <a:latin typeface="Futura PT"/>
                          <a:ea typeface="Times New Roman"/>
                          <a:cs typeface="Times New Roman"/>
                          <a:sym typeface="Times New Roman"/>
                        </a:rPr>
                        <a:t>2022 года</a:t>
                      </a:r>
                      <a:endParaRPr sz="1300">
                        <a:latin typeface="Futura PT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50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Futura PT"/>
                          <a:ea typeface="Times New Roman"/>
                          <a:cs typeface="Times New Roman"/>
                          <a:sym typeface="Times New Roman"/>
                        </a:rPr>
                        <a:t>Перенесено на иной период проведения инспектирования</a:t>
                      </a:r>
                      <a:endParaRPr sz="1300">
                        <a:latin typeface="Futura PT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Futura PT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300">
                        <a:latin typeface="Futura P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Futura PT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300" dirty="0">
                        <a:latin typeface="Futura P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3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Futura PT"/>
                          <a:ea typeface="Times New Roman"/>
                          <a:cs typeface="Times New Roman"/>
                          <a:sym typeface="Times New Roman"/>
                        </a:rPr>
                        <a:t>Отменено проведение инспектирований</a:t>
                      </a:r>
                      <a:endParaRPr sz="1300" dirty="0">
                        <a:latin typeface="Futura PT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Futura PT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300">
                        <a:latin typeface="Futura P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Futura PT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  <a:endParaRPr sz="1300">
                        <a:latin typeface="Futura P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0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Futura PT"/>
                          <a:ea typeface="Times New Roman"/>
                          <a:cs typeface="Times New Roman"/>
                          <a:sym typeface="Times New Roman"/>
                        </a:rPr>
                        <a:t>Внеплановые инспектирования </a:t>
                      </a:r>
                      <a:endParaRPr sz="1300">
                        <a:latin typeface="Futura P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latin typeface="Futura PT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300">
                        <a:latin typeface="Futura P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Futura PT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300" dirty="0">
                        <a:latin typeface="Futura P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29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9;p6" descr="Трансфер технологий">
            <a:extLst>
              <a:ext uri="{FF2B5EF4-FFF2-40B4-BE49-F238E27FC236}">
                <a16:creationId xmlns:a16="http://schemas.microsoft.com/office/drawing/2014/main" id="{F3965AEF-AA47-B1BC-32CB-E0D337BBECE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88356" y="4885588"/>
            <a:ext cx="1692713" cy="15934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0;p6">
            <a:extLst>
              <a:ext uri="{FF2B5EF4-FFF2-40B4-BE49-F238E27FC236}">
                <a16:creationId xmlns:a16="http://schemas.microsoft.com/office/drawing/2014/main" id="{BA01A653-F12F-E160-A96D-0D991BAFD5FF}"/>
              </a:ext>
            </a:extLst>
          </p:cNvPr>
          <p:cNvSpPr txBox="1"/>
          <p:nvPr/>
        </p:nvSpPr>
        <p:spPr>
          <a:xfrm>
            <a:off x="667018" y="1418612"/>
            <a:ext cx="10857964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Futura PT"/>
                <a:ea typeface="Times New Roman"/>
                <a:cs typeface="Times New Roman"/>
                <a:sym typeface="Times New Roman"/>
              </a:rPr>
              <a:t>7</a:t>
            </a: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. Отсутствует обмен информацией между фармацевтическими инспекторатами государств-членов ЕАЭС при выявлении критических несоответствий. </a:t>
            </a:r>
            <a:endParaRPr lang="en-US" sz="1300" dirty="0">
              <a:solidFill>
                <a:srgbClr val="000000"/>
              </a:solidFill>
              <a:latin typeface="Futura PT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Futura PT"/>
                <a:ea typeface="Times New Roman"/>
                <a:cs typeface="Times New Roman"/>
                <a:sym typeface="Times New Roman"/>
              </a:rPr>
              <a:t>8</a:t>
            </a: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. Необходимо организовать обмен информацией между </a:t>
            </a:r>
            <a:r>
              <a:rPr lang="ru-RU" sz="1300" dirty="0" err="1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фарминспекторатами</a:t>
            </a: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300" b="1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необходим единый реестр сертификатов GMP </a:t>
            </a: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ЕАЭС, в котором будет предусмотрен </a:t>
            </a:r>
            <a:r>
              <a:rPr lang="ru-RU" sz="1300" b="1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раздел отказов</a:t>
            </a: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.</a:t>
            </a:r>
            <a:endParaRPr lang="en-US" sz="1300" dirty="0">
              <a:solidFill>
                <a:srgbClr val="000000"/>
              </a:solidFill>
              <a:latin typeface="Futura PT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Futura PT"/>
                <a:ea typeface="Times New Roman"/>
                <a:cs typeface="Times New Roman"/>
                <a:sym typeface="Times New Roman"/>
              </a:rPr>
              <a:t>9</a:t>
            </a: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. Необходим единый порядок по взаимному информированию фармацевтических инспекторатов о выявленных критических несоответствиях!</a:t>
            </a:r>
            <a:endParaRPr sz="1300" dirty="0">
              <a:latin typeface="Futura P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В рамках общего взаимодействия необходимо постоянно актуализировать общую для всех фармацевтических инспекторатов информацию (реестр инспекторов, реестр уполномоченных лиц производителей). </a:t>
            </a:r>
            <a:endParaRPr lang="en-US" sz="1300" dirty="0">
              <a:solidFill>
                <a:srgbClr val="000000"/>
              </a:solidFill>
              <a:latin typeface="Futura PT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0000"/>
              </a:solidFill>
              <a:latin typeface="Futura PT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Poppins"/>
                <a:cs typeface="Poppins"/>
                <a:sym typeface="Poppins"/>
              </a:rPr>
              <a:t>						</a:t>
            </a:r>
            <a:endParaRPr sz="1300" dirty="0">
              <a:latin typeface="Futura P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Poppins"/>
                <a:cs typeface="Poppins"/>
                <a:sym typeface="Poppins"/>
              </a:rPr>
              <a:t>					</a:t>
            </a:r>
            <a:endParaRPr sz="1300" dirty="0">
              <a:latin typeface="Futura P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Poppins"/>
                <a:cs typeface="Poppins"/>
                <a:sym typeface="Poppins"/>
              </a:rPr>
              <a:t>						</a:t>
            </a:r>
            <a:endParaRPr sz="1300" dirty="0">
              <a:solidFill>
                <a:srgbClr val="000000"/>
              </a:solidFill>
              <a:latin typeface="Futura PT"/>
              <a:ea typeface="Poppins"/>
              <a:cs typeface="Poppins"/>
              <a:sym typeface="Poppins"/>
            </a:endParaRPr>
          </a:p>
        </p:txBody>
      </p:sp>
      <p:pic>
        <p:nvPicPr>
          <p:cNvPr id="4" name="Google Shape;71;p6">
            <a:extLst>
              <a:ext uri="{FF2B5EF4-FFF2-40B4-BE49-F238E27FC236}">
                <a16:creationId xmlns:a16="http://schemas.microsoft.com/office/drawing/2014/main" id="{7B1994E7-ED76-0BB3-D430-7BE7675789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931" y="3828242"/>
            <a:ext cx="5185069" cy="322229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5" name="Google Shape;34;p3">
            <a:extLst>
              <a:ext uri="{FF2B5EF4-FFF2-40B4-BE49-F238E27FC236}">
                <a16:creationId xmlns:a16="http://schemas.microsoft.com/office/drawing/2014/main" id="{96036171-9607-226C-BE53-D8AD05AFED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4864" y="324143"/>
            <a:ext cx="787123" cy="754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5;p3">
            <a:extLst>
              <a:ext uri="{FF2B5EF4-FFF2-40B4-BE49-F238E27FC236}">
                <a16:creationId xmlns:a16="http://schemas.microsoft.com/office/drawing/2014/main" id="{ECEC7B74-BD7D-9409-D8CE-4F786F7A7BFA}"/>
              </a:ext>
            </a:extLst>
          </p:cNvPr>
          <p:cNvSpPr txBox="1"/>
          <p:nvPr/>
        </p:nvSpPr>
        <p:spPr>
          <a:xfrm>
            <a:off x="2273301" y="245910"/>
            <a:ext cx="854965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Фармацевтический инспекторат Министерства здравоохранения Республики Беларусь </a:t>
            </a:r>
            <a:endParaRPr sz="2400" dirty="0">
              <a:latin typeface="Futura PT"/>
            </a:endParaRPr>
          </a:p>
        </p:txBody>
      </p:sp>
      <p:pic>
        <p:nvPicPr>
          <p:cNvPr id="7" name="Google Shape;36;p3" descr="Министерство здравоохранения Республики Беларусь — Википедия">
            <a:extLst>
              <a:ext uri="{FF2B5EF4-FFF2-40B4-BE49-F238E27FC236}">
                <a16:creationId xmlns:a16="http://schemas.microsoft.com/office/drawing/2014/main" id="{421FFAA6-2BB9-5BC6-842F-0538F5121FE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531" y="291648"/>
            <a:ext cx="835739" cy="7852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FB0A01-2E1B-971F-B7B3-3F26EF472E9A}"/>
              </a:ext>
            </a:extLst>
          </p:cNvPr>
          <p:cNvSpPr txBox="1"/>
          <p:nvPr/>
        </p:nvSpPr>
        <p:spPr>
          <a:xfrm>
            <a:off x="6536425" y="3452585"/>
            <a:ext cx="4572000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300" dirty="0">
              <a:latin typeface="Futura P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Официальные сайты:</a:t>
            </a:r>
            <a:endParaRPr lang="ru-RU" sz="1300" dirty="0">
              <a:latin typeface="Futura P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Министерства здравоохранения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Республики Беларусь;</a:t>
            </a:r>
            <a:endParaRPr lang="ru-RU" sz="1300" dirty="0">
              <a:latin typeface="Futura P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- ГУ «</a:t>
            </a:r>
            <a:r>
              <a:rPr lang="ru-RU" sz="1300" dirty="0" err="1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Госфармнадзор</a:t>
            </a: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»</a:t>
            </a:r>
            <a:endParaRPr lang="ru-RU" sz="1300" dirty="0">
              <a:latin typeface="Futura P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РУП «Центр экспертиз и испытаний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в здравоохранении»</a:t>
            </a:r>
            <a:endParaRPr lang="ru-RU" sz="1300" dirty="0">
              <a:latin typeface="Futura PT"/>
            </a:endParaRPr>
          </a:p>
        </p:txBody>
      </p:sp>
    </p:spTree>
    <p:extLst>
      <p:ext uri="{BB962C8B-B14F-4D97-AF65-F5344CB8AC3E}">
        <p14:creationId xmlns:p14="http://schemas.microsoft.com/office/powerpoint/2010/main" val="310347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7">
            <a:extLst>
              <a:ext uri="{FF2B5EF4-FFF2-40B4-BE49-F238E27FC236}">
                <a16:creationId xmlns:a16="http://schemas.microsoft.com/office/drawing/2014/main" id="{0DF67D53-65ED-3012-1E0D-EE3F38CAD2B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775" y="2767673"/>
            <a:ext cx="4727240" cy="40022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7;p7">
            <a:extLst>
              <a:ext uri="{FF2B5EF4-FFF2-40B4-BE49-F238E27FC236}">
                <a16:creationId xmlns:a16="http://schemas.microsoft.com/office/drawing/2014/main" id="{DEF103BC-651B-9610-0252-3EDD560AAE6F}"/>
              </a:ext>
            </a:extLst>
          </p:cNvPr>
          <p:cNvSpPr txBox="1"/>
          <p:nvPr/>
        </p:nvSpPr>
        <p:spPr>
          <a:xfrm>
            <a:off x="4091354" y="1740088"/>
            <a:ext cx="400929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0000"/>
                </a:solidFill>
                <a:latin typeface="Futura PT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dirty="0">
              <a:latin typeface="Futura PT"/>
            </a:endParaRPr>
          </a:p>
        </p:txBody>
      </p:sp>
      <p:pic>
        <p:nvPicPr>
          <p:cNvPr id="4" name="Google Shape;78;p7" descr="GMP-инспекции иностранных производителей ветпрепаратов в первой половине  2021 года">
            <a:extLst>
              <a:ext uri="{FF2B5EF4-FFF2-40B4-BE49-F238E27FC236}">
                <a16:creationId xmlns:a16="http://schemas.microsoft.com/office/drawing/2014/main" id="{12B6E4E5-F09C-1A2B-E614-312674D394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746" y="4559300"/>
            <a:ext cx="3278953" cy="180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4;p3">
            <a:extLst>
              <a:ext uri="{FF2B5EF4-FFF2-40B4-BE49-F238E27FC236}">
                <a16:creationId xmlns:a16="http://schemas.microsoft.com/office/drawing/2014/main" id="{38D0676E-97AF-B6E9-9366-F04ABDBA31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4864" y="324143"/>
            <a:ext cx="787123" cy="754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91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2D2CC-E002-303F-A0E9-78B213D2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85" y="1353054"/>
            <a:ext cx="2461599" cy="412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681" y="1353054"/>
            <a:ext cx="1200166" cy="6598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E16A2-AB10-06E5-E052-8F38BC99B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78" y="1301747"/>
            <a:ext cx="2829166" cy="631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0BD2B-6344-2DAB-5108-ECC160726CD5}"/>
              </a:ext>
            </a:extLst>
          </p:cNvPr>
          <p:cNvSpPr txBox="1"/>
          <p:nvPr/>
        </p:nvSpPr>
        <p:spPr>
          <a:xfrm>
            <a:off x="1201349" y="672674"/>
            <a:ext cx="208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ОРГАНИЗАТОРЫ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B5E10-6BDA-118A-945A-A4A5098A2966}"/>
              </a:ext>
            </a:extLst>
          </p:cNvPr>
          <p:cNvSpPr txBox="1"/>
          <p:nvPr/>
        </p:nvSpPr>
        <p:spPr>
          <a:xfrm>
            <a:off x="1201348" y="2541900"/>
            <a:ext cx="297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ПАРТНЕР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7CF94-4FF9-EE5C-52CE-1A73B23F16E9}"/>
              </a:ext>
            </a:extLst>
          </p:cNvPr>
          <p:cNvSpPr txBox="1"/>
          <p:nvPr/>
        </p:nvSpPr>
        <p:spPr>
          <a:xfrm>
            <a:off x="5651160" y="2579517"/>
            <a:ext cx="3616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СТРАТЕГИЧЕСКИЕ ПАРТНЕРЫ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003F5-34FE-BA7A-2544-69877A3E031D}"/>
              </a:ext>
            </a:extLst>
          </p:cNvPr>
          <p:cNvSpPr txBox="1"/>
          <p:nvPr/>
        </p:nvSpPr>
        <p:spPr>
          <a:xfrm>
            <a:off x="1201346" y="4567542"/>
            <a:ext cx="319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ИНФОРМАЦИОННЫЙ ПАРТНЕР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2BC0BF-B31E-13D4-1770-05309133EA6A}"/>
              </a:ext>
            </a:extLst>
          </p:cNvPr>
          <p:cNvSpPr txBox="1"/>
          <p:nvPr/>
        </p:nvSpPr>
        <p:spPr>
          <a:xfrm>
            <a:off x="5111887" y="4567542"/>
            <a:ext cx="319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 ИНФОРМАЦИОННО-АНАЛИТИЧЕСКИЙ  ПАРТНЕР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4EA3E-B6C0-0BB0-7867-220C26D33B8F}"/>
              </a:ext>
            </a:extLst>
          </p:cNvPr>
          <p:cNvSpPr txBox="1"/>
          <p:nvPr/>
        </p:nvSpPr>
        <p:spPr>
          <a:xfrm>
            <a:off x="8973002" y="4583762"/>
            <a:ext cx="285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ИНФОРМАЦИОННЫЙ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ПАРТНЕР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1B41A57-2E2D-E3D1-95D8-D3408E667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323" y="5131774"/>
            <a:ext cx="2313834" cy="112238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E24FD39-DD1F-C2AE-079C-4F595F48E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585" y="3219334"/>
            <a:ext cx="2684943" cy="7753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9BE18AC-3169-8E02-4C03-A67BCCA5D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0249" y="2701284"/>
            <a:ext cx="2471592" cy="168086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895A9A2-85E9-C522-F453-A6066477EE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194" y="5293808"/>
            <a:ext cx="2722195" cy="71152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C15F8-6133-A78A-4AD6-C560AC026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7256" y="4787619"/>
            <a:ext cx="1826851" cy="1826851"/>
          </a:xfrm>
          <a:prstGeom prst="rect">
            <a:avLst/>
          </a:prstGeom>
        </p:spPr>
      </p:pic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D3A7B6C6-D7A1-963F-FB85-B0786CE4C3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100" y="2815714"/>
            <a:ext cx="2257425" cy="1340871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B9124280-C084-0A95-30E2-BBC5A20A5C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6718" y="249383"/>
            <a:ext cx="2854326" cy="13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547</Words>
  <Application>Microsoft Office PowerPoint</Application>
  <PresentationFormat>Широкоэкранный</PresentationFormat>
  <Paragraphs>81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Times New Roman</vt:lpstr>
      <vt:lpstr>Arial</vt:lpstr>
      <vt:lpstr>Futura PT Book</vt:lpstr>
      <vt:lpstr>Futura PT Demi</vt:lpstr>
      <vt:lpstr>Futura PT</vt:lpstr>
      <vt:lpstr>Calibri</vt:lpstr>
      <vt:lpstr>Poppins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Джанина Джанина</cp:lastModifiedBy>
  <cp:revision>30</cp:revision>
  <dcterms:created xsi:type="dcterms:W3CDTF">2022-06-27T14:29:11Z</dcterms:created>
  <dcterms:modified xsi:type="dcterms:W3CDTF">2022-09-06T17:30:25Z</dcterms:modified>
</cp:coreProperties>
</file>