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90" r:id="rId4"/>
  </p:sldMasterIdLst>
  <p:notesMasterIdLst>
    <p:notesMasterId r:id="rId24"/>
  </p:notesMasterIdLst>
  <p:sldIdLst>
    <p:sldId id="263" r:id="rId5"/>
    <p:sldId id="271" r:id="rId6"/>
    <p:sldId id="265" r:id="rId7"/>
    <p:sldId id="280" r:id="rId8"/>
    <p:sldId id="281" r:id="rId9"/>
    <p:sldId id="279" r:id="rId10"/>
    <p:sldId id="275" r:id="rId11"/>
    <p:sldId id="290" r:id="rId12"/>
    <p:sldId id="286" r:id="rId13"/>
    <p:sldId id="276" r:id="rId14"/>
    <p:sldId id="287" r:id="rId15"/>
    <p:sldId id="293" r:id="rId16"/>
    <p:sldId id="288" r:id="rId17"/>
    <p:sldId id="284" r:id="rId18"/>
    <p:sldId id="289" r:id="rId19"/>
    <p:sldId id="291" r:id="rId20"/>
    <p:sldId id="292" r:id="rId21"/>
    <p:sldId id="285" r:id="rId22"/>
    <p:sldId id="273" r:id="rId23"/>
  </p:sldIdLst>
  <p:sldSz cx="12192000" cy="6858000"/>
  <p:notesSz cx="6858000" cy="9144000"/>
  <p:embeddedFontLst>
    <p:embeddedFont>
      <p:font typeface="Arial Black" panose="020B0A04020102020204" pitchFamily="34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Futura PT Book" panose="020B0502020204020303" pitchFamily="34" charset="-52"/>
      <p:regular r:id="rId30"/>
      <p:italic r:id="rId31"/>
    </p:embeddedFont>
    <p:embeddedFont>
      <p:font typeface="Futura PT Demi" panose="020B0702020204020303" pitchFamily="34" charset="-52"/>
      <p:regular r:id="rId32"/>
      <p:bold r:id="rId33"/>
      <p:italic r:id="rId34"/>
    </p:embeddedFont>
    <p:embeddedFont>
      <p:font typeface="Segoe UI" panose="020B0502040204020203" pitchFamily="34" charset="0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37267B-4689-AA35-8D8C-DAA0AB14FA3A}" v="102" dt="2022-08-17T08:05:04.0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65"/>
    <p:restoredTop sz="93584" autoAdjust="0"/>
  </p:normalViewPr>
  <p:slideViewPr>
    <p:cSldViewPr snapToGrid="0" snapToObjects="1">
      <p:cViewPr varScale="1">
        <p:scale>
          <a:sx n="44" d="100"/>
          <a:sy n="44" d="100"/>
        </p:scale>
        <p:origin x="86" y="6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GDA-HQ\Desktop\New%20Microsoft%20Excel%20Workshee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GDA-HQ\Desktop\ADE%20Report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189922816156757E-2"/>
          <c:y val="4.4711587429026645E-2"/>
          <c:w val="0.90198957185829587"/>
          <c:h val="0.847312814957656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Отчет о НЛР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PT Book" panose="020B060402020202020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Sheet1!$A$4:$A$10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Sheet1!$B$4:$B$10</c:f>
              <c:numCache>
                <c:formatCode>General</c:formatCode>
                <c:ptCount val="7"/>
                <c:pt idx="0">
                  <c:v>397</c:v>
                </c:pt>
                <c:pt idx="1">
                  <c:v>476</c:v>
                </c:pt>
                <c:pt idx="2">
                  <c:v>740</c:v>
                </c:pt>
                <c:pt idx="3">
                  <c:v>665</c:v>
                </c:pt>
                <c:pt idx="4">
                  <c:v>704</c:v>
                </c:pt>
                <c:pt idx="5">
                  <c:v>563</c:v>
                </c:pt>
                <c:pt idx="6">
                  <c:v>1193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5F-430F-B1A6-5529ACCF5C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521547472"/>
        <c:axId val="-1521544208"/>
      </c:barChart>
      <c:catAx>
        <c:axId val="-152154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604020202020204" charset="0"/>
                <a:ea typeface="+mn-ea"/>
                <a:cs typeface="+mn-cs"/>
              </a:defRPr>
            </a:pPr>
            <a:endParaRPr lang="ru-RU"/>
          </a:p>
        </c:txPr>
        <c:crossAx val="-1521544208"/>
        <c:crosses val="autoZero"/>
        <c:auto val="1"/>
        <c:lblAlgn val="ctr"/>
        <c:lblOffset val="100"/>
        <c:noMultiLvlLbl val="0"/>
      </c:catAx>
      <c:valAx>
        <c:axId val="-1521544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604020202020204" charset="0"/>
                <a:ea typeface="+mn-ea"/>
                <a:cs typeface="+mn-cs"/>
              </a:defRPr>
            </a:pPr>
            <a:endParaRPr lang="ru-RU"/>
          </a:p>
        </c:txPr>
        <c:crossAx val="-152154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Sheet2!$B$4</c:f>
              <c:strCache>
                <c:ptCount val="1"/>
                <c:pt idx="0">
                  <c:v>Отчет о НЛР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9016-4E8E-B27E-7CA92F4C263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9016-4E8E-B27E-7CA92F4C263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9016-4E8E-B27E-7CA92F4C263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9016-4E8E-B27E-7CA92F4C263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9016-4E8E-B27E-7CA92F4C263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Futura PT Book" panose="020B060402020202020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Sheet2!$A$5:$A$9</c:f>
              <c:strCache>
                <c:ptCount val="5"/>
                <c:pt idx="0">
                  <c:v>Международная фармацевтическая компания</c:v>
                </c:pt>
                <c:pt idx="1">
                  <c:v>Национальная фармацевтическая компания</c:v>
                </c:pt>
                <c:pt idx="2">
                  <c:v>Импортер фармацевтической продукции</c:v>
                </c:pt>
                <c:pt idx="3">
                  <c:v>Больницы</c:v>
                </c:pt>
                <c:pt idx="4">
                  <c:v>Фармацевтический завод</c:v>
                </c:pt>
              </c:strCache>
            </c:strRef>
          </c:cat>
          <c:val>
            <c:numRef>
              <c:f>Sheet2!$B$5:$B$9</c:f>
              <c:numCache>
                <c:formatCode>General</c:formatCode>
                <c:ptCount val="5"/>
                <c:pt idx="0">
                  <c:v>244</c:v>
                </c:pt>
                <c:pt idx="1">
                  <c:v>130</c:v>
                </c:pt>
                <c:pt idx="2">
                  <c:v>527</c:v>
                </c:pt>
                <c:pt idx="3">
                  <c:v>199</c:v>
                </c:pt>
                <c:pt idx="4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016-4E8E-B27E-7CA92F4C263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901332253227762E-2"/>
          <c:y val="0.8500003965379137"/>
          <c:w val="0.95209876509824598"/>
          <c:h val="0.13686212997409403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Futura PT Book" panose="020B060402020202020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AE614-DA46-4408-8118-E815BE50E8F5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733EC-ED7E-4709-82ED-879B3B97C9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018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33EC-ED7E-4709-82ED-879B3B97C93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50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312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8" userDrawn="1">
          <p15:clr>
            <a:srgbClr val="FBAE40"/>
          </p15:clr>
        </p15:guide>
        <p15:guide id="2" pos="393" userDrawn="1">
          <p15:clr>
            <a:srgbClr val="FBAE40"/>
          </p15:clr>
        </p15:guide>
        <p15:guide id="3" pos="7287" userDrawn="1">
          <p15:clr>
            <a:srgbClr val="FBAE40"/>
          </p15:clr>
        </p15:guide>
        <p15:guide id="4" pos="6244" userDrawn="1">
          <p15:clr>
            <a:srgbClr val="FBAE40"/>
          </p15:clr>
        </p15:guide>
        <p15:guide id="5" pos="6108" userDrawn="1">
          <p15:clr>
            <a:srgbClr val="FBAE40"/>
          </p15:clr>
        </p15:guide>
        <p15:guide id="6" pos="5065" userDrawn="1">
          <p15:clr>
            <a:srgbClr val="FBAE40"/>
          </p15:clr>
        </p15:guide>
        <p15:guide id="7" pos="4929" userDrawn="1">
          <p15:clr>
            <a:srgbClr val="FBAE40"/>
          </p15:clr>
        </p15:guide>
        <p15:guide id="8" pos="3908" userDrawn="1">
          <p15:clr>
            <a:srgbClr val="FBAE40"/>
          </p15:clr>
        </p15:guide>
        <p15:guide id="9" orient="horz" pos="3748" userDrawn="1">
          <p15:clr>
            <a:srgbClr val="FBAE40"/>
          </p15:clr>
        </p15:guide>
        <p15:guide id="10" pos="1436" userDrawn="1">
          <p15:clr>
            <a:srgbClr val="FBAE40"/>
          </p15:clr>
        </p15:guide>
        <p15:guide id="11" pos="1572" userDrawn="1">
          <p15:clr>
            <a:srgbClr val="FBAE40"/>
          </p15:clr>
        </p15:guide>
        <p15:guide id="12" pos="2615" userDrawn="1">
          <p15:clr>
            <a:srgbClr val="FBAE40"/>
          </p15:clr>
        </p15:guide>
        <p15:guide id="13" pos="2729" userDrawn="1">
          <p15:clr>
            <a:srgbClr val="FBAE40"/>
          </p15:clr>
        </p15:guide>
        <p15:guide id="14" pos="3772" userDrawn="1">
          <p15:clr>
            <a:srgbClr val="FBAE40"/>
          </p15:clr>
        </p15:guide>
        <p15:guide id="15" orient="horz" pos="404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61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emf"/><Relationship Id="rId7" Type="http://schemas.openxmlformats.org/officeDocument/2006/relationships/image" Target="../media/image16.png"/><Relationship Id="rId12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3.emf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package" Target="../embeddings/Microsoft_PowerPoint_Presentation.ppt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5285E2-56FE-AFA3-47D6-25B19760C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76F332-9A0E-3122-C4CC-171C216D6685}"/>
              </a:ext>
            </a:extLst>
          </p:cNvPr>
          <p:cNvSpPr txBox="1"/>
          <p:nvPr/>
        </p:nvSpPr>
        <p:spPr>
          <a:xfrm>
            <a:off x="7943424" y="3751725"/>
            <a:ext cx="348850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7</a:t>
            </a:r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–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8 сентября, </a:t>
            </a:r>
            <a:endParaRPr lang="en-US" sz="2400" b="1" dirty="0">
              <a:solidFill>
                <a:schemeClr val="bg1"/>
              </a:solidFill>
              <a:latin typeface="Futura PT Demi" panose="020B0502020204020303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Иркутск </a:t>
            </a:r>
          </a:p>
          <a:p>
            <a:r>
              <a:rPr lang="ru-RU" sz="1800" dirty="0">
                <a:solidFill>
                  <a:schemeClr val="bg1"/>
                </a:solidFill>
                <a:latin typeface="Futura PT Book" panose="020B05020202040203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Байкал Бизнес Центр</a:t>
            </a:r>
            <a:endParaRPr lang="en-RU" sz="1800" dirty="0">
              <a:solidFill>
                <a:schemeClr val="bg1"/>
              </a:solidFill>
              <a:latin typeface="Futura PT Book" panose="020B0502020204020303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8439F0-0BC6-3DBA-FB63-C5C9D9B2FF03}"/>
              </a:ext>
            </a:extLst>
          </p:cNvPr>
          <p:cNvSpPr txBox="1"/>
          <p:nvPr/>
        </p:nvSpPr>
        <p:spPr>
          <a:xfrm>
            <a:off x="532624" y="3616822"/>
            <a:ext cx="6000007" cy="256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GB" sz="4500" b="1" dirty="0">
                <a:solidFill>
                  <a:schemeClr val="bg1"/>
                </a:solidFill>
                <a:latin typeface="Futura PT Demi" panose="020B05020202040203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VII </a:t>
            </a:r>
            <a:r>
              <a:rPr lang="ru-RU" sz="4500" b="1" dirty="0">
                <a:solidFill>
                  <a:schemeClr val="bg1"/>
                </a:solidFill>
                <a:latin typeface="Futura PT Demi" panose="020B05020202040203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Всероссийская </a:t>
            </a:r>
            <a:r>
              <a:rPr lang="en-GB" sz="4500" b="1" dirty="0">
                <a:solidFill>
                  <a:schemeClr val="bg1"/>
                </a:solidFill>
                <a:latin typeface="Futura PT Demi" panose="020B05020202040203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GMP-</a:t>
            </a:r>
            <a:r>
              <a:rPr lang="ru-RU" sz="4500" b="1" dirty="0">
                <a:solidFill>
                  <a:schemeClr val="bg1"/>
                </a:solidFill>
                <a:latin typeface="Futura PT Demi" panose="020B05020202040203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конференция </a:t>
            </a:r>
          </a:p>
          <a:p>
            <a:pPr>
              <a:lnSpc>
                <a:spcPts val="4800"/>
              </a:lnSpc>
            </a:pPr>
            <a:r>
              <a:rPr lang="ru-RU" sz="4500" b="1" dirty="0">
                <a:solidFill>
                  <a:schemeClr val="bg1"/>
                </a:solidFill>
                <a:latin typeface="Futura PT Demi" panose="020B05020202040203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с </a:t>
            </a:r>
            <a:r>
              <a:rPr lang="ru-RU" sz="4500" b="1">
                <a:solidFill>
                  <a:schemeClr val="bg1"/>
                </a:solidFill>
                <a:latin typeface="Futura PT Demi" panose="020B05020202040203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международным участием</a:t>
            </a:r>
            <a:endParaRPr lang="ru-RU" sz="4500" b="1" dirty="0">
              <a:solidFill>
                <a:schemeClr val="bg1"/>
              </a:solidFill>
              <a:latin typeface="Futura PT Demi" panose="020B0502020204020303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3449FFA0-0680-9F4A-EDF3-C72611DBE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8" y="538308"/>
            <a:ext cx="2244003" cy="375843"/>
          </a:xfrm>
          <a:prstGeom prst="rect">
            <a:avLst/>
          </a:prstGeom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5C083BA6-7B51-2E2F-741C-FEC12D626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2393" y="493303"/>
            <a:ext cx="1233007" cy="677862"/>
          </a:xfrm>
          <a:prstGeom prst="rect">
            <a:avLst/>
          </a:prstGeom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D4B1D1F7-C176-518D-1265-338A7485D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118" y="96983"/>
            <a:ext cx="2997201" cy="147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00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4A6CF-5AF0-F53D-F4FE-9FD819DC8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8629" y="211851"/>
            <a:ext cx="809435" cy="754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7EF12E-90EF-A9CA-5D87-91C8B3AD0EF8}"/>
              </a:ext>
            </a:extLst>
          </p:cNvPr>
          <p:cNvSpPr txBox="1"/>
          <p:nvPr/>
        </p:nvSpPr>
        <p:spPr>
          <a:xfrm>
            <a:off x="537882" y="273180"/>
            <a:ext cx="98581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3500" b="1" dirty="0">
                <a:solidFill>
                  <a:schemeClr val="accent1"/>
                </a:solidFill>
                <a:latin typeface="Futura PT Book" panose="020B0604020202020204" charset="0"/>
              </a:rPr>
              <a:t>Статус отчетности о НЛР до 2021 г.</a:t>
            </a:r>
            <a:endParaRPr lang="en-US" sz="3500" dirty="0">
              <a:solidFill>
                <a:schemeClr val="accent1"/>
              </a:solidFill>
              <a:latin typeface="Futura PT Book" panose="020B0604020202020204" charset="0"/>
            </a:endParaRPr>
          </a:p>
          <a:p>
            <a:pPr algn="just" rtl="0"/>
            <a:endParaRPr lang="en-US" sz="600" dirty="0">
              <a:latin typeface="Futura PT Book" panose="020B0604020202020204" charset="0"/>
            </a:endParaRPr>
          </a:p>
        </p:txBody>
      </p:sp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7882AB64-4CE7-2645-D4B9-BFDAD4148E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8834159"/>
              </p:ext>
            </p:extLst>
          </p:nvPr>
        </p:nvGraphicFramePr>
        <p:xfrm>
          <a:off x="633936" y="966097"/>
          <a:ext cx="11020182" cy="5606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583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4A6CF-5AF0-F53D-F4FE-9FD819DC8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8629" y="211851"/>
            <a:ext cx="809435" cy="7542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1CED97-F83A-231E-48D5-F1434F33A3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326" y="3612942"/>
            <a:ext cx="4764187" cy="2909504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63FEBD-E25F-E539-F5AC-A840EC20A8F7}"/>
              </a:ext>
            </a:extLst>
          </p:cNvPr>
          <p:cNvSpPr txBox="1"/>
          <p:nvPr/>
        </p:nvSpPr>
        <p:spPr>
          <a:xfrm>
            <a:off x="1493579" y="296925"/>
            <a:ext cx="895857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endParaRPr lang="en-US" sz="900" dirty="0">
              <a:solidFill>
                <a:srgbClr val="000000"/>
              </a:solidFill>
              <a:latin typeface="Futura PT Book" panose="020B0604020202020204" charset="0"/>
            </a:endParaRPr>
          </a:p>
          <a:p>
            <a:pPr algn="ctr" rtl="0"/>
            <a:r>
              <a:rPr lang="ru-ru" sz="3200" b="1" dirty="0">
                <a:solidFill>
                  <a:srgbClr val="00B050"/>
                </a:solidFill>
                <a:latin typeface="Futura PT Book" panose="020B0604020202020204" charset="0"/>
                <a:cs typeface="Arial" panose="020B0604020202020204" pitchFamily="34" charset="0"/>
              </a:rPr>
              <a:t>Разбивка отчетов о НЛР, полученных в 2020 г.</a:t>
            </a:r>
            <a:r>
              <a:rPr lang="ru-ru" sz="3200" dirty="0">
                <a:solidFill>
                  <a:srgbClr val="000000"/>
                </a:solidFill>
                <a:latin typeface="Futura PT Book" panose="020B0604020202020204" charset="0"/>
              </a:rPr>
              <a:t> </a:t>
            </a:r>
            <a:endParaRPr lang="en-US" sz="3200" dirty="0">
              <a:latin typeface="Futura PT Book" panose="020B0604020202020204" charset="0"/>
            </a:endParaRPr>
          </a:p>
        </p:txBody>
      </p:sp>
      <p:graphicFrame>
        <p:nvGraphicFramePr>
          <p:cNvPr id="5" name="Content Placeholder 8">
            <a:extLst>
              <a:ext uri="{FF2B5EF4-FFF2-40B4-BE49-F238E27FC236}">
                <a16:creationId xmlns:a16="http://schemas.microsoft.com/office/drawing/2014/main" id="{21B652DF-B98B-FEC1-6028-256620AB5D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043260"/>
              </p:ext>
            </p:extLst>
          </p:nvPr>
        </p:nvGraphicFramePr>
        <p:xfrm>
          <a:off x="443753" y="1169232"/>
          <a:ext cx="11114311" cy="5441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5374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4A6CF-5AF0-F53D-F4FE-9FD819DC8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8629" y="211851"/>
            <a:ext cx="809435" cy="754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003481-F119-FF1A-8BAC-AD30283856F7}"/>
              </a:ext>
            </a:extLst>
          </p:cNvPr>
          <p:cNvSpPr txBox="1"/>
          <p:nvPr/>
        </p:nvSpPr>
        <p:spPr>
          <a:xfrm>
            <a:off x="378960" y="196334"/>
            <a:ext cx="104558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3200" dirty="0">
                <a:solidFill>
                  <a:schemeClr val="accent1"/>
                </a:solidFill>
                <a:latin typeface="Futura PT Book" panose="020B0604020202020204" charset="0"/>
              </a:rPr>
              <a:t>Онлайн-форма для уведомления о нежелательных явлениях</a:t>
            </a:r>
            <a:endParaRPr lang="en-US" sz="3200" dirty="0">
              <a:latin typeface="Futura PT Book" panose="020B0604020202020204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ECE94A47-1965-2D99-11BF-163A71F061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" y="989817"/>
            <a:ext cx="9906000" cy="554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4A6CF-5AF0-F53D-F4FE-9FD819DC8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8629" y="211851"/>
            <a:ext cx="809435" cy="754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7EF12E-90EF-A9CA-5D87-91C8B3AD0EF8}"/>
              </a:ext>
            </a:extLst>
          </p:cNvPr>
          <p:cNvSpPr txBox="1"/>
          <p:nvPr/>
        </p:nvSpPr>
        <p:spPr>
          <a:xfrm>
            <a:off x="1828800" y="139281"/>
            <a:ext cx="797410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3500" b="1" dirty="0">
                <a:solidFill>
                  <a:srgbClr val="00B050"/>
                </a:solidFill>
                <a:latin typeface="Futura PT Book" panose="020B0604020202020204" charset="0"/>
                <a:cs typeface="Arial" panose="020B0604020202020204" pitchFamily="34" charset="0"/>
              </a:rPr>
              <a:t>Комитеты по лекарственным препаратам и вакцинам</a:t>
            </a:r>
            <a:endParaRPr lang="en-US" sz="3500" dirty="0">
              <a:latin typeface="Futura PT Book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42E560-08E7-57E8-10A4-DF9E5F525ADE}"/>
              </a:ext>
            </a:extLst>
          </p:cNvPr>
          <p:cNvSpPr txBox="1"/>
          <p:nvPr/>
        </p:nvSpPr>
        <p:spPr>
          <a:xfrm>
            <a:off x="416860" y="1359203"/>
            <a:ext cx="11298890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sz="2000" dirty="0">
                <a:latin typeface="Futura PT Book" panose="020B0604020202020204" charset="0"/>
              </a:rPr>
              <a:t>Группа мониторинга нежелательных лекарственных реакций (ADRM)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000" dirty="0">
                <a:solidFill>
                  <a:srgbClr val="0070C0"/>
                </a:solidFill>
                <a:latin typeface="Futura PT Book" panose="020B0604020202020204" charset="0"/>
              </a:rPr>
              <a:t>    (изучение и первичная оценка)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900" dirty="0">
              <a:solidFill>
                <a:srgbClr val="0070C0"/>
              </a:solidFill>
              <a:latin typeface="Futura PT Book" panose="020B060402020202020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000" dirty="0">
              <a:solidFill>
                <a:srgbClr val="0070C0"/>
              </a:solidFill>
              <a:latin typeface="Futura PT Book" panose="020B0604020202020204" charset="0"/>
            </a:endParaRPr>
          </a:p>
          <a:p>
            <a:pPr marL="342900" indent="-342900" rt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sz="2000" dirty="0">
                <a:latin typeface="Futura PT Book" panose="020B0604020202020204" charset="0"/>
              </a:rPr>
              <a:t>Районный комитет </a:t>
            </a:r>
            <a:r>
              <a:rPr lang="ru-ru" sz="2000" dirty="0" err="1">
                <a:latin typeface="Futura PT Book" panose="020B0604020202020204" charset="0"/>
              </a:rPr>
              <a:t>фармаконадзора</a:t>
            </a:r>
            <a:endParaRPr lang="ru-ru" sz="2000" dirty="0">
              <a:latin typeface="Futura PT Book" panose="020B060402020202020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000" dirty="0">
                <a:solidFill>
                  <a:srgbClr val="0070C0"/>
                </a:solidFill>
                <a:latin typeface="Futura PT Book" panose="020B0604020202020204" charset="0"/>
              </a:rPr>
              <a:t>   (расследование серьезных нежелательных явлений)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>
              <a:solidFill>
                <a:srgbClr val="0070C0"/>
              </a:solidFill>
              <a:latin typeface="Futura PT Book" panose="020B0604020202020204" charset="0"/>
            </a:endParaRPr>
          </a:p>
          <a:p>
            <a:pPr marL="342900" indent="-342900" rtl="0">
              <a:buFont typeface="Wingdings" panose="05000000000000000000" pitchFamily="2" charset="2"/>
              <a:buChar char="§"/>
            </a:pPr>
            <a:r>
              <a:rPr lang="ru-ru" sz="2000" dirty="0">
                <a:latin typeface="Futura PT Book" panose="020B0604020202020204" charset="0"/>
              </a:rPr>
              <a:t>Технический подкомитет</a:t>
            </a:r>
          </a:p>
          <a:p>
            <a:pPr marL="0" indent="0" rtl="0">
              <a:buNone/>
            </a:pPr>
            <a:r>
              <a:rPr lang="ru-ru" sz="2000" dirty="0">
                <a:solidFill>
                  <a:srgbClr val="0070C0"/>
                </a:solidFill>
                <a:latin typeface="Futura PT Book" panose="020B0604020202020204" charset="0"/>
              </a:rPr>
              <a:t>    (оценка причинно-следственных связей СНЯ с применением инструментов оценки причинно-следственных связей ВОЗ)</a:t>
            </a:r>
          </a:p>
          <a:p>
            <a:pPr marL="0" indent="0" rtl="0">
              <a:buNone/>
            </a:pPr>
            <a:endParaRPr lang="en-US" dirty="0">
              <a:solidFill>
                <a:srgbClr val="0070C0"/>
              </a:solidFill>
              <a:latin typeface="Futura PT Book" panose="020B0604020202020204" charset="0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sz="2000" dirty="0">
                <a:latin typeface="Futura PT Book" panose="020B0604020202020204" charset="0"/>
              </a:rPr>
              <a:t>Консультативный комитет по НЛР (ADRAC)</a:t>
            </a:r>
          </a:p>
          <a:p>
            <a:pPr marL="0" indent="0" rtl="0">
              <a:buNone/>
            </a:pPr>
            <a:r>
              <a:rPr lang="ru-ru" sz="2000" dirty="0">
                <a:solidFill>
                  <a:srgbClr val="0070C0"/>
                </a:solidFill>
                <a:latin typeface="Futura PT Book" panose="020B0604020202020204" charset="0"/>
              </a:rPr>
              <a:t>   (обсуждение заключений технических подкомитетов, решений международных организаций, связанных с безопасностью,   </a:t>
            </a:r>
          </a:p>
          <a:p>
            <a:pPr marL="0" indent="0" rtl="0">
              <a:buNone/>
            </a:pPr>
            <a:r>
              <a:rPr lang="ru-ru" sz="2000" dirty="0">
                <a:solidFill>
                  <a:srgbClr val="0070C0"/>
                </a:solidFill>
                <a:latin typeface="Futura PT Book" panose="020B0604020202020204" charset="0"/>
              </a:rPr>
              <a:t>    сигналов и т.п. для вынесения регуляторных рекомендаций)</a:t>
            </a:r>
            <a:endParaRPr lang="en-US" sz="1400" dirty="0">
              <a:solidFill>
                <a:srgbClr val="0070C0"/>
              </a:solidFill>
            </a:endParaRPr>
          </a:p>
          <a:p>
            <a:pPr marL="0" indent="0" rtl="0">
              <a:buNone/>
            </a:pP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4A6CF-5AF0-F53D-F4FE-9FD819DC8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8629" y="211851"/>
            <a:ext cx="809435" cy="754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7EF12E-90EF-A9CA-5D87-91C8B3AD0EF8}"/>
              </a:ext>
            </a:extLst>
          </p:cNvPr>
          <p:cNvSpPr txBox="1"/>
          <p:nvPr/>
        </p:nvSpPr>
        <p:spPr>
          <a:xfrm>
            <a:off x="537882" y="255156"/>
            <a:ext cx="11073970" cy="6160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3500" b="1" dirty="0">
                <a:solidFill>
                  <a:srgbClr val="00B050"/>
                </a:solidFill>
                <a:latin typeface="Futura PT Book" panose="020B0604020202020204" charset="0"/>
                <a:cs typeface="Arial" panose="020B0604020202020204" pitchFamily="34" charset="0"/>
              </a:rPr>
              <a:t>Комитеты по вакцинам против COVID-19</a:t>
            </a:r>
          </a:p>
          <a:p>
            <a:pPr algn="ctr" rtl="0"/>
            <a:endParaRPr lang="en-US" sz="3500" b="1" baseline="-25000" dirty="0">
              <a:solidFill>
                <a:srgbClr val="000000"/>
              </a:solidFill>
              <a:latin typeface="Futura PT Book" panose="020B0604020202020204" charset="0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dirty="0">
                <a:latin typeface="Futura PT Book" panose="020B0604020202020204" charset="0"/>
              </a:rPr>
              <a:t>Группа </a:t>
            </a:r>
            <a:r>
              <a:rPr lang="ru-ru" sz="2400" dirty="0" err="1">
                <a:latin typeface="Futura PT Book" panose="020B0604020202020204" charset="0"/>
              </a:rPr>
              <a:t>фармаконадзора</a:t>
            </a:r>
            <a:r>
              <a:rPr lang="ru-ru" sz="2400" dirty="0">
                <a:latin typeface="Futura PT Book" panose="020B0604020202020204" charset="0"/>
              </a:rPr>
              <a:t> и надзора за безопасностью вакцин против COVID-19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400" dirty="0">
                <a:solidFill>
                  <a:srgbClr val="0070C0"/>
                </a:solidFill>
                <a:latin typeface="Futura PT Book" panose="020B0604020202020204" charset="0"/>
              </a:rPr>
              <a:t>   (изучение и первичная оценка)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dirty="0">
              <a:solidFill>
                <a:srgbClr val="0070C0"/>
              </a:solidFill>
              <a:latin typeface="Futura PT Book" panose="020B0604020202020204" charset="0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dirty="0">
                <a:latin typeface="Futura PT Book" panose="020B0604020202020204" charset="0"/>
              </a:rPr>
              <a:t>Районный/городской комитет объединения по расследованию ПВПР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400" dirty="0">
                <a:solidFill>
                  <a:srgbClr val="0070C0"/>
                </a:solidFill>
                <a:latin typeface="Futura PT Book" panose="020B0604020202020204" charset="0"/>
              </a:rPr>
              <a:t>   (расследование серьезных нежелательных явлений)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dirty="0">
              <a:solidFill>
                <a:srgbClr val="0070C0"/>
              </a:solidFill>
              <a:latin typeface="Futura PT Book" panose="020B060402020202020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dirty="0">
              <a:latin typeface="Futura PT Book" panose="020B0604020202020204" charset="0"/>
            </a:endParaRPr>
          </a:p>
          <a:p>
            <a:pPr rtl="0"/>
            <a:r>
              <a:rPr lang="ru-ru" sz="2400" dirty="0">
                <a:latin typeface="Futura PT Book" panose="020B0604020202020204" charset="0"/>
              </a:rPr>
              <a:t>Комитет по оценке причинно-следственных связей ПВПР </a:t>
            </a:r>
          </a:p>
          <a:p>
            <a:pPr marL="0" indent="0" rtl="0">
              <a:buNone/>
            </a:pPr>
            <a:r>
              <a:rPr lang="ru-ru" sz="2400" dirty="0">
                <a:solidFill>
                  <a:srgbClr val="0070C0"/>
                </a:solidFill>
                <a:latin typeface="Futura PT Book" panose="020B0604020202020204" charset="0"/>
              </a:rPr>
              <a:t>    (оценка причинно-следственных связей СНЯ с применением инструментов оценки причинно-следственных связей ВОЗ)</a:t>
            </a:r>
          </a:p>
          <a:p>
            <a:pPr marL="0" indent="0" rtl="0">
              <a:buNone/>
            </a:pPr>
            <a:endParaRPr lang="en-US" sz="2400" dirty="0">
              <a:solidFill>
                <a:srgbClr val="0070C0"/>
              </a:solidFill>
              <a:latin typeface="Futura PT Book" panose="020B0604020202020204" charset="0"/>
            </a:endParaRPr>
          </a:p>
          <a:p>
            <a:pPr rtl="0"/>
            <a:r>
              <a:rPr lang="ru-ru" sz="2400" dirty="0">
                <a:latin typeface="Futura PT Book" panose="020B0604020202020204" charset="0"/>
              </a:rPr>
              <a:t>Национальный консультативный совет по ПВПР вакцин против COVID-19</a:t>
            </a:r>
          </a:p>
          <a:p>
            <a:pPr marL="0" indent="0" rtl="0">
              <a:buNone/>
            </a:pPr>
            <a:r>
              <a:rPr lang="ru-ru" sz="2400" dirty="0">
                <a:solidFill>
                  <a:srgbClr val="0070C0"/>
                </a:solidFill>
                <a:latin typeface="Futura PT Book" panose="020B0604020202020204" charset="0"/>
              </a:rPr>
              <a:t>    (</a:t>
            </a:r>
            <a:r>
              <a:rPr lang="ru-ru" sz="2400" dirty="0">
                <a:solidFill>
                  <a:srgbClr val="0070C0"/>
                </a:solidFill>
                <a:latin typeface="Futura PT Book" panose="020B0604020202020204" charset="0"/>
                <a:cs typeface="Arial" panose="020B0604020202020204" pitchFamily="34" charset="0"/>
              </a:rPr>
              <a:t>общая оценка и принятие необходимых решений для обеспечения безопасной вакцинации)</a:t>
            </a:r>
          </a:p>
        </p:txBody>
      </p:sp>
    </p:spTree>
    <p:extLst>
      <p:ext uri="{BB962C8B-B14F-4D97-AF65-F5344CB8AC3E}">
        <p14:creationId xmlns:p14="http://schemas.microsoft.com/office/powerpoint/2010/main" val="80347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4A6CF-5AF0-F53D-F4FE-9FD819DC8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8629" y="211851"/>
            <a:ext cx="809435" cy="754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7EF12E-90EF-A9CA-5D87-91C8B3AD0EF8}"/>
              </a:ext>
            </a:extLst>
          </p:cNvPr>
          <p:cNvSpPr txBox="1"/>
          <p:nvPr/>
        </p:nvSpPr>
        <p:spPr>
          <a:xfrm>
            <a:off x="537882" y="211851"/>
            <a:ext cx="11073970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3500" b="1" dirty="0">
                <a:solidFill>
                  <a:schemeClr val="accent1"/>
                </a:solidFill>
                <a:latin typeface="Futura PT Book" panose="020B0604020202020204" charset="0"/>
                <a:cs typeface="Arial" panose="020B0604020202020204" pitchFamily="34" charset="0"/>
              </a:rPr>
              <a:t>Что необходимо для создания </a:t>
            </a:r>
            <a:br>
              <a:rPr lang="ru-ru" sz="3500" b="1" dirty="0">
                <a:solidFill>
                  <a:schemeClr val="accent1"/>
                </a:solidFill>
                <a:latin typeface="Futura PT Book" panose="020B0604020202020204" charset="0"/>
                <a:cs typeface="Arial" panose="020B0604020202020204" pitchFamily="34" charset="0"/>
              </a:rPr>
            </a:br>
            <a:r>
              <a:rPr lang="ru-ru" sz="3500" b="1" dirty="0">
                <a:solidFill>
                  <a:schemeClr val="accent1"/>
                </a:solidFill>
                <a:latin typeface="Futura PT Book" panose="020B0604020202020204" charset="0"/>
                <a:cs typeface="Arial" panose="020B0604020202020204" pitchFamily="34" charset="0"/>
              </a:rPr>
              <a:t>функционирующей системы ФН</a:t>
            </a:r>
            <a:endParaRPr lang="en-US" sz="3500" b="1" baseline="-25000" dirty="0">
              <a:solidFill>
                <a:schemeClr val="accent1"/>
              </a:solidFill>
              <a:latin typeface="Futura PT Book" panose="020B0604020202020204" charset="0"/>
            </a:endParaRPr>
          </a:p>
          <a:p>
            <a:pPr rtl="0">
              <a:lnSpc>
                <a:spcPct val="150000"/>
              </a:lnSpc>
              <a:spcBef>
                <a:spcPts val="1800"/>
              </a:spcBef>
            </a:pPr>
            <a:r>
              <a:rPr lang="ru-ru" sz="2000" dirty="0">
                <a:latin typeface="Futura PT Book" panose="020B0604020202020204" charset="0"/>
                <a:cs typeface="Arial" panose="020B0604020202020204" pitchFamily="34" charset="0"/>
              </a:rPr>
              <a:t>Понимание того, что такое </a:t>
            </a:r>
            <a:r>
              <a:rPr lang="ru-ru" sz="2000" dirty="0" err="1">
                <a:latin typeface="Futura PT Book" panose="020B0604020202020204" charset="0"/>
                <a:cs typeface="Arial" panose="020B0604020202020204" pitchFamily="34" charset="0"/>
              </a:rPr>
              <a:t>фармаконадзор</a:t>
            </a:r>
            <a:r>
              <a:rPr lang="ru-ru" sz="2000" dirty="0">
                <a:latin typeface="Futura PT Book" panose="020B0604020202020204" charset="0"/>
                <a:cs typeface="Arial" panose="020B0604020202020204" pitchFamily="34" charset="0"/>
              </a:rPr>
              <a:t> (ФН), и его важности. </a:t>
            </a:r>
          </a:p>
          <a:p>
            <a:pPr rtl="0">
              <a:lnSpc>
                <a:spcPct val="100000"/>
              </a:lnSpc>
              <a:spcBef>
                <a:spcPts val="1800"/>
              </a:spcBef>
            </a:pPr>
            <a:r>
              <a:rPr lang="ru-ru" sz="2000" dirty="0">
                <a:latin typeface="Futura PT Book" panose="020B0604020202020204" charset="0"/>
                <a:cs typeface="Arial" panose="020B0604020202020204" pitchFamily="34" charset="0"/>
              </a:rPr>
              <a:t>Группы ФН с разумным количеством членов в учреждениях здравоохранения с определенными должностными обязанностями.</a:t>
            </a:r>
          </a:p>
          <a:p>
            <a:pPr rtl="0">
              <a:lnSpc>
                <a:spcPct val="100000"/>
              </a:lnSpc>
              <a:spcBef>
                <a:spcPts val="1800"/>
              </a:spcBef>
            </a:pPr>
            <a:r>
              <a:rPr lang="ru-ru" sz="2000" dirty="0">
                <a:latin typeface="Futura PT Book" panose="020B0604020202020204" charset="0"/>
                <a:cs typeface="Arial" panose="020B0604020202020204" pitchFamily="34" charset="0"/>
              </a:rPr>
              <a:t>Надлежащее обучение и подготовка должностных лиц по ФН с целью наращивания потенциала в области руководящих документов, СОП, блок-схем отчетности и эффективной коммуникации </a:t>
            </a:r>
          </a:p>
          <a:p>
            <a:pPr rtl="0">
              <a:lnSpc>
                <a:spcPct val="100000"/>
              </a:lnSpc>
              <a:spcBef>
                <a:spcPts val="1800"/>
              </a:spcBef>
            </a:pPr>
            <a:r>
              <a:rPr lang="ru-ru" sz="2000" dirty="0">
                <a:latin typeface="Futura PT Book" panose="020B0604020202020204" charset="0"/>
                <a:cs typeface="Arial" panose="020B0604020202020204" pitchFamily="34" charset="0"/>
              </a:rPr>
              <a:t>Установление механизма сбора отчетов по НЛР/ПВПР на местах и их отправки в национальный центр ФН </a:t>
            </a:r>
          </a:p>
          <a:p>
            <a:pPr rtl="0">
              <a:lnSpc>
                <a:spcPct val="100000"/>
              </a:lnSpc>
              <a:spcBef>
                <a:spcPts val="1800"/>
              </a:spcBef>
            </a:pPr>
            <a:r>
              <a:rPr lang="ru-ru" sz="2000" dirty="0">
                <a:latin typeface="Futura PT Book" panose="020B0604020202020204" charset="0"/>
                <a:cs typeface="Arial" panose="020B0604020202020204" pitchFamily="34" charset="0"/>
              </a:rPr>
              <a:t>Программа проведения регулярных мероприятий и создания осведомленности среди поставщиков услуг здравоохранения с целью предотвращения нежелательных явлений и ошибок в назначении лекарственных препаратов.</a:t>
            </a:r>
          </a:p>
        </p:txBody>
      </p:sp>
    </p:spTree>
    <p:extLst>
      <p:ext uri="{BB962C8B-B14F-4D97-AF65-F5344CB8AC3E}">
        <p14:creationId xmlns:p14="http://schemas.microsoft.com/office/powerpoint/2010/main" val="131427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4A6CF-5AF0-F53D-F4FE-9FD819DC8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8629" y="211851"/>
            <a:ext cx="809435" cy="7542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9F4B0-D64D-58DA-054C-D2778FEADF3A}"/>
              </a:ext>
            </a:extLst>
          </p:cNvPr>
          <p:cNvSpPr txBox="1"/>
          <p:nvPr/>
        </p:nvSpPr>
        <p:spPr>
          <a:xfrm>
            <a:off x="2406980" y="473824"/>
            <a:ext cx="7373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3200" b="1" dirty="0">
                <a:solidFill>
                  <a:schemeClr val="accent1"/>
                </a:solidFill>
                <a:latin typeface="Futura PT Book" panose="020B0604020202020204" charset="0"/>
                <a:cs typeface="Arial" panose="020B0604020202020204" pitchFamily="34" charset="0"/>
              </a:rPr>
              <a:t>Вызовы и дальнейшие действия 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Futura PT Book" panose="020B0604020202020204" charset="0"/>
              <a:cs typeface="Arial" panose="020B0604020202020204" pitchFamily="34" charset="0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D481A320-AB98-0DE4-3021-EBCC13AAEA74}"/>
              </a:ext>
            </a:extLst>
          </p:cNvPr>
          <p:cNvSpPr txBox="1">
            <a:spLocks/>
          </p:cNvSpPr>
          <p:nvPr/>
        </p:nvSpPr>
        <p:spPr>
          <a:xfrm>
            <a:off x="652955" y="1487531"/>
            <a:ext cx="10886090" cy="4917971"/>
          </a:xfrm>
          <a:prstGeom prst="rect">
            <a:avLst/>
          </a:prstGeom>
        </p:spPr>
        <p:txBody>
          <a:bodyPr rtlCol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ru-ru" sz="2400" dirty="0">
                <a:latin typeface="Futura PT Book" panose="020B0604020202020204" charset="0"/>
                <a:cs typeface="Arial" panose="020B0604020202020204" pitchFamily="34" charset="0"/>
              </a:rPr>
              <a:t>Осведомленность, знания, навыки, отношение и рабочая нагрузка на поставщиков услуг здравоохранения</a:t>
            </a:r>
          </a:p>
          <a:p>
            <a:pPr algn="just" rtl="0"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ru-ru" sz="2400" dirty="0">
                <a:latin typeface="Futura PT Book" panose="020B0604020202020204" charset="0"/>
                <a:cs typeface="Arial" panose="020B0604020202020204" pitchFamily="34" charset="0"/>
              </a:rPr>
              <a:t>Недостаточная отчетность и качество отчетов о нежелательных явлениях</a:t>
            </a:r>
          </a:p>
          <a:p>
            <a:pPr algn="just" rtl="0"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ru-ru" sz="2400" dirty="0">
                <a:latin typeface="Futura PT Book" panose="020B0604020202020204" charset="0"/>
                <a:cs typeface="Arial" panose="020B0604020202020204" pitchFamily="34" charset="0"/>
              </a:rPr>
              <a:t>Своевременная отчетность, расследование и оценка причинно-следственных связей</a:t>
            </a:r>
          </a:p>
          <a:p>
            <a:pPr algn="just" rtl="0"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ru-ru" sz="2400" dirty="0">
                <a:latin typeface="Futura PT Book" panose="020B0604020202020204" charset="0"/>
                <a:cs typeface="Arial" panose="020B0604020202020204" pitchFamily="34" charset="0"/>
              </a:rPr>
              <a:t>Непрерывное обучение, программы по подготовке и повышению осведомленности</a:t>
            </a:r>
          </a:p>
          <a:p>
            <a:pPr algn="just" rtl="0"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ru-ru" sz="2400" dirty="0">
                <a:latin typeface="Futura PT Book" panose="020B0604020202020204" charset="0"/>
                <a:cs typeface="Arial" panose="020B0604020202020204" pitchFamily="34" charset="0"/>
              </a:rPr>
              <a:t>Усиление систем ФН в отношении лекарственных препаратов и вакцин </a:t>
            </a:r>
          </a:p>
          <a:p>
            <a:pPr algn="just" rtl="0"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ru-ru" sz="2400" dirty="0">
                <a:latin typeface="Futura PT Book" panose="020B0604020202020204" charset="0"/>
                <a:cs typeface="Arial" panose="020B0604020202020204" pitchFamily="34" charset="0"/>
              </a:rPr>
              <a:t>Создание надлежащей культуры сотрудничества и отчетности по НЛР/ПВПР</a:t>
            </a:r>
          </a:p>
          <a:p>
            <a:pPr marL="0" indent="0" algn="just" rtl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rtl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rtl="0">
              <a:lnSpc>
                <a:spcPct val="150000"/>
              </a:lnSpc>
              <a:buNone/>
            </a:pP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29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4A6CF-5AF0-F53D-F4FE-9FD819DC8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8629" y="211851"/>
            <a:ext cx="809435" cy="754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DAA499-18B1-52D8-66A6-B29F79D2B8C0}"/>
              </a:ext>
            </a:extLst>
          </p:cNvPr>
          <p:cNvSpPr txBox="1"/>
          <p:nvPr/>
        </p:nvSpPr>
        <p:spPr>
          <a:xfrm>
            <a:off x="3046810" y="384943"/>
            <a:ext cx="60936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3500" b="1">
                <a:solidFill>
                  <a:srgbClr val="0070C0"/>
                </a:solidFill>
                <a:latin typeface="Futura PT Book" panose="020B0604020202020204" charset="0"/>
                <a:cs typeface="Arial" panose="020B0604020202020204" pitchFamily="34" charset="0"/>
              </a:rPr>
              <a:t>Выводы</a:t>
            </a:r>
            <a:endParaRPr lang="en-US" sz="3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Futura PT Book" panose="020B060402020202020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62B859-37FA-E9C2-D4D6-13C83B2E00C5}"/>
              </a:ext>
            </a:extLst>
          </p:cNvPr>
          <p:cNvSpPr txBox="1">
            <a:spLocks/>
          </p:cNvSpPr>
          <p:nvPr/>
        </p:nvSpPr>
        <p:spPr>
          <a:xfrm>
            <a:off x="952500" y="514350"/>
            <a:ext cx="10687049" cy="5732665"/>
          </a:xfrm>
          <a:prstGeom prst="rect">
            <a:avLst/>
          </a:prstGeom>
        </p:spPr>
        <p:txBody>
          <a:bodyPr rtlCol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0">
              <a:lnSpc>
                <a:spcPct val="150000"/>
              </a:lnSpc>
              <a:buNone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500" dirty="0" err="1">
                <a:latin typeface="Futura PT Book" panose="020B0604020202020204" charset="0"/>
                <a:cs typeface="Arial" panose="020B0604020202020204" pitchFamily="34" charset="0"/>
              </a:rPr>
              <a:t>Фармаконадзор</a:t>
            </a:r>
            <a:r>
              <a:rPr lang="ru-ru" sz="2500" dirty="0">
                <a:latin typeface="Futura PT Book" panose="020B0604020202020204" charset="0"/>
                <a:cs typeface="Arial" panose="020B0604020202020204" pitchFamily="34" charset="0"/>
              </a:rPr>
              <a:t> имеет огромную важность для обеспечения безопасности лекарственных средств и вакцин, что отражается на безопасности пациентов. </a:t>
            </a:r>
          </a:p>
          <a:p>
            <a:pPr marL="0" indent="0" algn="just" rtl="0">
              <a:lnSpc>
                <a:spcPct val="150000"/>
              </a:lnSpc>
              <a:buNone/>
            </a:pPr>
            <a:endParaRPr lang="en-US" sz="600" dirty="0">
              <a:latin typeface="Futura PT Book" panose="020B0604020202020204" charset="0"/>
              <a:cs typeface="Arial" panose="020B0604020202020204" pitchFamily="34" charset="0"/>
            </a:endParaRPr>
          </a:p>
          <a:p>
            <a:pPr algn="just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500" dirty="0">
                <a:latin typeface="Futura PT Book" panose="020B0604020202020204" charset="0"/>
                <a:cs typeface="Arial" panose="020B0604020202020204" pitchFamily="34" charset="0"/>
              </a:rPr>
              <a:t>Поставщики услуг здравоохранения являются основными заинтересованными лицами в отношении уведомления о любых побочных эффектах/нежелательных явлениях, связанных с лекарственными препаратами и вакцинами.</a:t>
            </a:r>
          </a:p>
          <a:p>
            <a:pPr algn="just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600" dirty="0">
              <a:latin typeface="Futura PT Book" panose="020B0604020202020204" charset="0"/>
              <a:cs typeface="Arial" panose="020B0604020202020204" pitchFamily="34" charset="0"/>
            </a:endParaRPr>
          </a:p>
          <a:p>
            <a:pPr algn="just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500" dirty="0">
                <a:latin typeface="Futura PT Book" panose="020B0604020202020204" charset="0"/>
                <a:cs typeface="Arial" panose="020B0604020202020204" pitchFamily="34" charset="0"/>
              </a:rPr>
              <a:t>От учреждений здравоохранения ожидается, что они должны быть готовы проводить мероприятия по ФН и предоставлять отчеты о НЛР и ПВПР на регулярной основе в DGDA — Национальный центр </a:t>
            </a:r>
            <a:r>
              <a:rPr lang="ru-ru" sz="2500" dirty="0" err="1">
                <a:latin typeface="Futura PT Book" panose="020B0604020202020204" charset="0"/>
                <a:cs typeface="Arial" panose="020B0604020202020204" pitchFamily="34" charset="0"/>
              </a:rPr>
              <a:t>фармаконадзора</a:t>
            </a:r>
            <a:r>
              <a:rPr lang="ru-ru" sz="2500" dirty="0">
                <a:latin typeface="Futura PT Book" panose="020B0604020202020204" charset="0"/>
                <a:cs typeface="Arial" panose="020B0604020202020204" pitchFamily="34" charset="0"/>
              </a:rPr>
              <a:t>.</a:t>
            </a:r>
          </a:p>
          <a:p>
            <a:pPr marL="0" indent="0" algn="just" rtl="0">
              <a:lnSpc>
                <a:spcPct val="15000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lnSpc>
                <a:spcPct val="150000"/>
              </a:lnSpc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lnSpc>
                <a:spcPct val="150000"/>
              </a:lnSpc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40C630-9D44-C8E1-3D3B-ED1BDB11F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540" y="1356358"/>
            <a:ext cx="6295811" cy="339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A6CF-5AF0-F53D-F4FE-9FD819DC8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8629" y="211851"/>
            <a:ext cx="809435" cy="7542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1CED97-F83A-231E-48D5-F1434F33A3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326" y="3598874"/>
            <a:ext cx="4764187" cy="2909504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D80C9-C46B-ABCC-4F93-D35A4193E15F}"/>
              </a:ext>
            </a:extLst>
          </p:cNvPr>
          <p:cNvSpPr txBox="1"/>
          <p:nvPr/>
        </p:nvSpPr>
        <p:spPr>
          <a:xfrm>
            <a:off x="2747590" y="2417774"/>
            <a:ext cx="6887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8000" spc="-52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Спасибо!</a:t>
            </a:r>
            <a:endParaRPr lang="ru-RU" sz="8000" spc="-52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56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32D2CC-E002-303F-A0E9-78B213D27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BB6958-7CA8-1B9C-6D5B-B4C8F990A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585" y="1353054"/>
            <a:ext cx="2461599" cy="4122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670E67-58BC-3958-434E-28138DD5D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681" y="1353054"/>
            <a:ext cx="1200166" cy="6598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CE16A2-AB10-06E5-E052-8F38BC99B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178" y="1301747"/>
            <a:ext cx="2829166" cy="631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C0BD2B-6344-2DAB-5108-ECC160726CD5}"/>
              </a:ext>
            </a:extLst>
          </p:cNvPr>
          <p:cNvSpPr txBox="1"/>
          <p:nvPr/>
        </p:nvSpPr>
        <p:spPr>
          <a:xfrm>
            <a:off x="1201349" y="672674"/>
            <a:ext cx="2087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1400">
                <a:solidFill>
                  <a:schemeClr val="bg1"/>
                </a:solidFill>
              </a:rPr>
              <a:t>ОРГАНИЗАТОРЫ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BB5E10-6BDA-118A-945A-A4A5098A2966}"/>
              </a:ext>
            </a:extLst>
          </p:cNvPr>
          <p:cNvSpPr txBox="1"/>
          <p:nvPr/>
        </p:nvSpPr>
        <p:spPr>
          <a:xfrm>
            <a:off x="1201348" y="2541900"/>
            <a:ext cx="2973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1400">
                <a:solidFill>
                  <a:schemeClr val="bg1"/>
                </a:solidFill>
              </a:rPr>
              <a:t>ГЕНЕРАЛЬНЫЙ ПАРТНЕР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17CF94-4FF9-EE5C-52CE-1A73B23F16E9}"/>
              </a:ext>
            </a:extLst>
          </p:cNvPr>
          <p:cNvSpPr txBox="1"/>
          <p:nvPr/>
        </p:nvSpPr>
        <p:spPr>
          <a:xfrm>
            <a:off x="5651160" y="2579517"/>
            <a:ext cx="3616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1400">
                <a:solidFill>
                  <a:schemeClr val="bg1"/>
                </a:solidFill>
              </a:rPr>
              <a:t>СТРАТЕГИЧЕСКИЕ ПАРТНЕРЫ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2003F5-34FE-BA7A-2544-69877A3E031D}"/>
              </a:ext>
            </a:extLst>
          </p:cNvPr>
          <p:cNvSpPr txBox="1"/>
          <p:nvPr/>
        </p:nvSpPr>
        <p:spPr>
          <a:xfrm>
            <a:off x="1201346" y="4567542"/>
            <a:ext cx="3193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1400">
                <a:solidFill>
                  <a:schemeClr val="bg1"/>
                </a:solidFill>
              </a:rPr>
              <a:t>ГЕНЕРАЛЬНЫЙ ИНФОРМАЦИОННЫЙ ПАРТНЕР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2BC0BF-B31E-13D4-1770-05309133EA6A}"/>
              </a:ext>
            </a:extLst>
          </p:cNvPr>
          <p:cNvSpPr txBox="1"/>
          <p:nvPr/>
        </p:nvSpPr>
        <p:spPr>
          <a:xfrm>
            <a:off x="5111887" y="4567542"/>
            <a:ext cx="3193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1400">
                <a:solidFill>
                  <a:schemeClr val="bg1"/>
                </a:solidFill>
              </a:rPr>
              <a:t>ГЕНЕРАЛЬНЫЙ  ИНФОРМАЦИОННО-АНАЛИТИЧЕСКИЙ  ПАРТНЕР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C4EA3E-B6C0-0BB0-7867-220C26D33B8F}"/>
              </a:ext>
            </a:extLst>
          </p:cNvPr>
          <p:cNvSpPr txBox="1"/>
          <p:nvPr/>
        </p:nvSpPr>
        <p:spPr>
          <a:xfrm>
            <a:off x="8973002" y="4583762"/>
            <a:ext cx="2854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1400">
                <a:solidFill>
                  <a:schemeClr val="bg1"/>
                </a:solidFill>
              </a:rPr>
              <a:t>ИНФОРМАЦИОННЫЙ </a:t>
            </a:r>
          </a:p>
          <a:p>
            <a:pPr rtl="0"/>
            <a:r>
              <a:rPr lang="ru-ru" sz="1400">
                <a:solidFill>
                  <a:schemeClr val="bg1"/>
                </a:solidFill>
              </a:rPr>
              <a:t>ПАРТНЕР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1B41A57-2E2D-E3D1-95D8-D3408E667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323" y="5131774"/>
            <a:ext cx="2313834" cy="112238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E24FD39-DD1F-C2AE-079C-4F595F48E2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4585" y="3219334"/>
            <a:ext cx="2684943" cy="77539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9BE18AC-3169-8E02-4C03-A67BCCA5D6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0249" y="2701284"/>
            <a:ext cx="2471592" cy="168086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895A9A2-85E9-C522-F453-A6066477EE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2194" y="5293808"/>
            <a:ext cx="2722195" cy="71152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89C15F8-6133-A78A-4AD6-C560AC026A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7256" y="4787619"/>
            <a:ext cx="1826851" cy="1826851"/>
          </a:xfrm>
          <a:prstGeom prst="rect">
            <a:avLst/>
          </a:prstGeom>
        </p:spPr>
      </p:pic>
      <p:pic>
        <p:nvPicPr>
          <p:cNvPr id="2" name="Рисунок 9">
            <a:extLst>
              <a:ext uri="{FF2B5EF4-FFF2-40B4-BE49-F238E27FC236}">
                <a16:creationId xmlns:a16="http://schemas.microsoft.com/office/drawing/2014/main" id="{D3A7B6C6-D7A1-963F-FB85-B0786CE4C3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9100" y="2815714"/>
            <a:ext cx="2257425" cy="1340871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B9124280-C084-0A95-30E2-BBC5A20A5C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6718" y="249383"/>
            <a:ext cx="2854326" cy="139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28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32D2CC-E002-303F-A0E9-78B213D27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18" y="0"/>
            <a:ext cx="12230718" cy="68797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91EB37-600E-8FE7-1B6A-A219FF0B9ECE}"/>
              </a:ext>
            </a:extLst>
          </p:cNvPr>
          <p:cNvSpPr txBox="1"/>
          <p:nvPr/>
        </p:nvSpPr>
        <p:spPr>
          <a:xfrm>
            <a:off x="657249" y="2282284"/>
            <a:ext cx="5197737" cy="390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ts val="6020"/>
              </a:lnSpc>
            </a:pP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Demi" panose="020B05020202040203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«Сложности внедрения надлежащей практики </a:t>
            </a:r>
            <a:r>
              <a:rPr lang="ru-ru" sz="3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Demi" panose="020B05020202040203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фармаконадзора</a:t>
            </a: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Demi" panose="020B05020202040203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 в Бангладеш».</a:t>
            </a:r>
          </a:p>
          <a:p>
            <a:pPr algn="ctr" rtl="0">
              <a:lnSpc>
                <a:spcPts val="6020"/>
              </a:lnSpc>
            </a:pPr>
            <a:endParaRPr lang="en-US" sz="4500" b="1" dirty="0">
              <a:solidFill>
                <a:schemeClr val="bg1"/>
              </a:solidFill>
              <a:latin typeface="Futura PT Demi" panose="020B0502020204020303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8265FB-017A-8BEC-3854-063F16ABAA82}"/>
              </a:ext>
            </a:extLst>
          </p:cNvPr>
          <p:cNvSpPr txBox="1"/>
          <p:nvPr/>
        </p:nvSpPr>
        <p:spPr>
          <a:xfrm>
            <a:off x="5893212" y="1213527"/>
            <a:ext cx="5562188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endParaRPr lang="en-US" sz="4500" b="1" dirty="0">
              <a:solidFill>
                <a:schemeClr val="bg1"/>
              </a:solidFill>
              <a:latin typeface="Futura PT Demi" panose="020B0502020204020303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 rtl="0"/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PT Demi" panose="020B0502020204020303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 rtl="0"/>
            <a:r>
              <a:rPr lang="ru-ru" sz="3500" dirty="0">
                <a:solidFill>
                  <a:schemeClr val="bg1"/>
                </a:solidFill>
                <a:latin typeface="Futura PT Demi" panose="020B05020202040203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Ашраф </a:t>
            </a:r>
            <a:r>
              <a:rPr lang="ru-ru" sz="3500" dirty="0" err="1">
                <a:solidFill>
                  <a:schemeClr val="bg1"/>
                </a:solidFill>
                <a:latin typeface="Futura PT Demi" panose="020B05020202040203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Хоссайн</a:t>
            </a:r>
            <a:r>
              <a:rPr lang="ru-ru" sz="3500" dirty="0">
                <a:solidFill>
                  <a:schemeClr val="bg1"/>
                </a:solidFill>
                <a:latin typeface="Futura PT Demi" panose="020B05020202040203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ru-ru" sz="3500" dirty="0" err="1">
                <a:solidFill>
                  <a:schemeClr val="bg1"/>
                </a:solidFill>
                <a:latin typeface="Futura PT Demi" panose="020B05020202040203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Ashraf</a:t>
            </a:r>
            <a:r>
              <a:rPr lang="ru-ru" sz="3500" dirty="0">
                <a:solidFill>
                  <a:schemeClr val="bg1"/>
                </a:solidFill>
                <a:latin typeface="Futura PT Demi" panose="020B05020202040203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u-ru" sz="3500" dirty="0" err="1">
                <a:solidFill>
                  <a:schemeClr val="bg1"/>
                </a:solidFill>
                <a:latin typeface="Futura PT Demi" panose="020B05020202040203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Hossain</a:t>
            </a:r>
            <a:r>
              <a:rPr lang="ru-ru" sz="3500" dirty="0">
                <a:solidFill>
                  <a:schemeClr val="bg1"/>
                </a:solidFill>
                <a:latin typeface="Futura PT Demi" panose="020B05020202040203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algn="ctr" rtl="0"/>
            <a:r>
              <a:rPr lang="ru-ru" sz="3500" dirty="0">
                <a:solidFill>
                  <a:schemeClr val="bg1"/>
                </a:solidFill>
                <a:latin typeface="Futura PT Demi" panose="020B05020202040203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Директор</a:t>
            </a:r>
          </a:p>
          <a:p>
            <a:pPr algn="ctr" rtl="0"/>
            <a:r>
              <a:rPr lang="ru-ru" sz="3500" dirty="0">
                <a:solidFill>
                  <a:schemeClr val="bg1"/>
                </a:solidFill>
                <a:latin typeface="Futura PT Demi" panose="020B05020202040203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Главное управление агентства по контролю лекарственных средств</a:t>
            </a: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564AFE89-9ECA-286A-F4F4-10DBACDB5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8" y="538308"/>
            <a:ext cx="2244003" cy="375843"/>
          </a:xfrm>
          <a:prstGeom prst="rect">
            <a:avLst/>
          </a:prstGeom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9FA2A35A-56C7-1924-91D2-4121CDAEF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2393" y="493303"/>
            <a:ext cx="1233007" cy="677862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9E7205C9-6B77-CD7A-3216-5C9FB2DC7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118" y="96983"/>
            <a:ext cx="2997201" cy="147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4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D9E4644-D6B3-D735-9376-C7A9291CD3FE}"/>
              </a:ext>
            </a:extLst>
          </p:cNvPr>
          <p:cNvGrpSpPr/>
          <p:nvPr/>
        </p:nvGrpSpPr>
        <p:grpSpPr>
          <a:xfrm>
            <a:off x="8215532" y="1774200"/>
            <a:ext cx="3515131" cy="3207434"/>
            <a:chOff x="4010722" y="-8178"/>
            <a:chExt cx="4116485" cy="2913888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072580E-85E4-D3EB-AD81-AE5E4D4B2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0722" y="-8178"/>
              <a:ext cx="3962400" cy="2913888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16D14F1-7C4C-5656-326E-AE33A92B038A}"/>
                </a:ext>
              </a:extLst>
            </p:cNvPr>
            <p:cNvSpPr/>
            <p:nvPr/>
          </p:nvSpPr>
          <p:spPr>
            <a:xfrm>
              <a:off x="7295133" y="2683000"/>
              <a:ext cx="832074" cy="210312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rtlCol="0">
              <a:noAutofit/>
            </a:bodyPr>
            <a:lstStyle/>
            <a:p>
              <a:pPr indent="0" rtl="0">
                <a:spcAft>
                  <a:spcPts val="210"/>
                </a:spcAft>
              </a:pPr>
              <a:r>
                <a:rPr lang="ru-ru" sz="400" dirty="0">
                  <a:latin typeface="Tahoma" panose="020B0604030504040204" pitchFamily="34" charset="0"/>
                  <a:sym typeface=""/>
                </a:rPr>
                <a:t>100953378</a:t>
              </a:r>
            </a:p>
            <a:p>
              <a:pPr indent="0" rtl="0">
                <a:spcAft>
                  <a:spcPts val="210"/>
                </a:spcAft>
              </a:pPr>
              <a:endParaRPr lang="ru-ru" sz="100" dirty="0">
                <a:latin typeface="Tahoma" panose="020B0604030504040204" pitchFamily="34" charset="0"/>
                <a:sym typeface=""/>
              </a:endParaRPr>
            </a:p>
            <a:p>
              <a:pPr indent="0" rtl="0"/>
              <a:r>
                <a:rPr lang="ru-ru" sz="400" dirty="0" err="1">
                  <a:latin typeface="Segoe UI" panose="020B0502040204020203" pitchFamily="34" charset="0"/>
                  <a:sym typeface=""/>
                </a:rPr>
                <a:t>Sjankauskas</a:t>
              </a:r>
              <a:r>
                <a:rPr lang="ru-ru" sz="400" dirty="0">
                  <a:latin typeface="Segoe UI" panose="020B0502040204020203" pitchFamily="34" charset="0"/>
                  <a:sym typeface=""/>
                </a:rPr>
                <a:t> | Dreamstime.com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7F03694-6F5D-D975-0FF0-FE357F786746}"/>
                </a:ext>
              </a:extLst>
            </p:cNvPr>
            <p:cNvSpPr/>
            <p:nvPr/>
          </p:nvSpPr>
          <p:spPr>
            <a:xfrm>
              <a:off x="4310440" y="2651772"/>
              <a:ext cx="2223729" cy="241540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rtlCol="0">
              <a:noAutofit/>
            </a:bodyPr>
            <a:lstStyle/>
            <a:p>
              <a:pPr marR="685800" indent="0" rtl="0"/>
              <a:r>
                <a:rPr lang="ru-ru" sz="600" dirty="0">
                  <a:latin typeface="Arial" panose="020B0604020202020204" pitchFamily="34" charset="0"/>
                  <a:sym typeface=""/>
                </a:rPr>
                <a:t>Загружено с сайта </a:t>
              </a:r>
            </a:p>
            <a:p>
              <a:pPr marR="685800" indent="0" rtl="0"/>
              <a:r>
                <a:rPr lang="ru-ru" sz="500" b="1" dirty="0">
                  <a:latin typeface="Arial" panose="020B0604020202020204" pitchFamily="34" charset="0"/>
                  <a:sym typeface=""/>
                </a:rPr>
                <a:t>Dreamstime.com</a:t>
              </a:r>
            </a:p>
            <a:p>
              <a:pPr marR="685800" indent="0" rtl="0"/>
              <a:r>
                <a:rPr lang="ru-ru" sz="300" dirty="0">
                  <a:latin typeface="Arial" panose="020B0604020202020204" pitchFamily="34" charset="0"/>
                  <a:sym typeface=""/>
                </a:rPr>
                <a:t>Это компьютерное изображение с водяными знаками предназначено исключительно для предварительного просмотра</a:t>
              </a:r>
              <a:endParaRPr lang="ru-RU" sz="300" dirty="0">
                <a:latin typeface="Arial" panose="020B0604020202020204" pitchFamily="34" charset="0"/>
                <a:sym typeface="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D4A6CF-5AF0-F53D-F4FE-9FD819DC8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8629" y="211851"/>
            <a:ext cx="809435" cy="754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BDB119-DFC1-78FC-B747-5F86DCC013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1337" y="2572372"/>
            <a:ext cx="4773894" cy="370856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D45718-2A05-FC33-8AEA-EBAEB1CDB076}"/>
              </a:ext>
            </a:extLst>
          </p:cNvPr>
          <p:cNvSpPr txBox="1">
            <a:spLocks/>
          </p:cNvSpPr>
          <p:nvPr/>
        </p:nvSpPr>
        <p:spPr>
          <a:xfrm>
            <a:off x="461337" y="987651"/>
            <a:ext cx="8010130" cy="499111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64000"/>
              </a:lnSpc>
              <a:buNone/>
            </a:pPr>
            <a:r>
              <a:rPr lang="ru-ru" sz="4800" b="1" dirty="0">
                <a:solidFill>
                  <a:srgbClr val="0070C0"/>
                </a:solidFill>
                <a:latin typeface="Futura PT Book" panose="020B0604020202020204" charset="0"/>
                <a:ea typeface="SimSun" panose="02010600030101010101" pitchFamily="2" charset="-122"/>
                <a:sym typeface="Arial" panose="020B0604020202020204" pitchFamily="34" charset="0"/>
              </a:rPr>
              <a:t>Обзор Государства Бангладеш</a:t>
            </a:r>
          </a:p>
          <a:p>
            <a:pPr rtl="0">
              <a:lnSpc>
                <a:spcPct val="64000"/>
              </a:lnSpc>
            </a:pPr>
            <a:endParaRPr lang="en-US" altLang="zh-CN" sz="2400" b="1" dirty="0">
              <a:latin typeface="Futura PT Book" panose="020B0604020202020204" charset="0"/>
              <a:ea typeface="SimSun" panose="02010600030101010101" pitchFamily="2" charset="-122"/>
              <a:sym typeface="Arial" panose="020B0604020202020204" pitchFamily="34" charset="0"/>
            </a:endParaRPr>
          </a:p>
          <a:p>
            <a:pPr rtl="0">
              <a:lnSpc>
                <a:spcPct val="64000"/>
              </a:lnSpc>
            </a:pPr>
            <a:r>
              <a:rPr lang="ru-ru" sz="2400" b="1" dirty="0">
                <a:latin typeface="Futura PT Book" panose="020B0604020202020204" charset="0"/>
                <a:ea typeface="SimSun" panose="02010600030101010101" pitchFamily="2" charset="-122"/>
                <a:sym typeface="Arial" panose="020B0604020202020204" pitchFamily="34" charset="0"/>
              </a:rPr>
              <a:t>Вкратце о Бангладеш:</a:t>
            </a:r>
          </a:p>
          <a:p>
            <a:pPr marL="742950" lvl="1" indent="-285750" rtl="0">
              <a:lnSpc>
                <a:spcPct val="64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latin typeface="Futura PT Book" panose="020B0604020202020204" charset="0"/>
                <a:ea typeface="SimSun" panose="02010600030101010101" pitchFamily="2" charset="-122"/>
                <a:sym typeface="Arial" panose="020B0604020202020204" pitchFamily="34" charset="0"/>
              </a:rPr>
              <a:t>День Независимости	: 26 марта 1971 г.</a:t>
            </a:r>
          </a:p>
          <a:p>
            <a:pPr marL="742950" lvl="1" indent="-285750" rtl="0">
              <a:lnSpc>
                <a:spcPct val="64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latin typeface="Futura PT Book" panose="020B0604020202020204" charset="0"/>
                <a:ea typeface="SimSun" panose="02010600030101010101" pitchFamily="2" charset="-122"/>
                <a:sym typeface="Arial" panose="020B0604020202020204" pitchFamily="34" charset="0"/>
              </a:rPr>
              <a:t>День Победы		: 16 декабря 1971 г.</a:t>
            </a:r>
          </a:p>
          <a:p>
            <a:pPr lvl="2" rtl="0">
              <a:lnSpc>
                <a:spcPct val="64000"/>
              </a:lnSpc>
              <a:buFont typeface="Wingdings" panose="05000000000000000000" pitchFamily="2" charset="2"/>
              <a:buChar char="Ø"/>
            </a:pPr>
            <a:endParaRPr lang="en-US" altLang="zh-CN" sz="2400" b="1" dirty="0">
              <a:latin typeface="Futura PT Book" panose="020B0604020202020204" charset="0"/>
              <a:ea typeface="SimSun" panose="02010600030101010101" pitchFamily="2" charset="-122"/>
              <a:sym typeface="Arial" panose="020B0604020202020204" pitchFamily="34" charset="0"/>
            </a:endParaRPr>
          </a:p>
          <a:p>
            <a:pPr rtl="0">
              <a:lnSpc>
                <a:spcPct val="64000"/>
              </a:lnSpc>
            </a:pPr>
            <a:r>
              <a:rPr lang="ru-ru" sz="2400" b="1" dirty="0">
                <a:latin typeface="Futura PT Book" panose="020B0604020202020204" charset="0"/>
                <a:ea typeface="SimSun" panose="02010600030101010101" pitchFamily="2" charset="-122"/>
                <a:sym typeface="Arial" panose="020B0604020202020204" pitchFamily="34" charset="0"/>
              </a:rPr>
              <a:t>Столица 			: Дакка</a:t>
            </a:r>
          </a:p>
          <a:p>
            <a:pPr rtl="0">
              <a:lnSpc>
                <a:spcPct val="64000"/>
              </a:lnSpc>
            </a:pPr>
            <a:r>
              <a:rPr lang="ru-ru" sz="2400" b="1" dirty="0">
                <a:latin typeface="Futura PT Book" panose="020B0604020202020204" charset="0"/>
                <a:ea typeface="SimSun" panose="02010600030101010101" pitchFamily="2" charset="-122"/>
                <a:sym typeface="Arial" panose="020B0604020202020204" pitchFamily="34" charset="0"/>
              </a:rPr>
              <a:t>Официальный язык	: Бенгальский</a:t>
            </a:r>
          </a:p>
          <a:p>
            <a:pPr rtl="0">
              <a:lnSpc>
                <a:spcPct val="64000"/>
              </a:lnSpc>
            </a:pPr>
            <a:r>
              <a:rPr lang="ru-ru" sz="2400" b="1" dirty="0">
                <a:latin typeface="Futura PT Book" panose="020B0604020202020204" charset="0"/>
                <a:ea typeface="SimSun" panose="02010600030101010101" pitchFamily="2" charset="-122"/>
                <a:sym typeface="Arial" panose="020B0604020202020204" pitchFamily="34" charset="0"/>
              </a:rPr>
              <a:t>Второй язык		: Английский</a:t>
            </a:r>
          </a:p>
          <a:p>
            <a:pPr rtl="0">
              <a:lnSpc>
                <a:spcPct val="64000"/>
              </a:lnSpc>
            </a:pPr>
            <a:r>
              <a:rPr lang="ru-ru" sz="2400" b="1" dirty="0">
                <a:latin typeface="Futura PT Book" panose="020B0604020202020204" charset="0"/>
                <a:ea typeface="SimSun" panose="02010600030101010101" pitchFamily="2" charset="-122"/>
                <a:sym typeface="Arial" panose="020B0604020202020204" pitchFamily="34" charset="0"/>
              </a:rPr>
              <a:t>Площадь		 	: Общая — 147 570 км</a:t>
            </a:r>
            <a:r>
              <a:rPr lang="en-gb" sz="2400" b="1" baseline="30000" dirty="0">
                <a:latin typeface="Futura PT Book" panose="020B0604020202020204" charset="0"/>
                <a:ea typeface="SimSun" panose="02010600030101010101" pitchFamily="2" charset="-122"/>
                <a:sym typeface="Arial" panose="020B0604020202020204" pitchFamily="34" charset="0"/>
              </a:rPr>
              <a:t>2</a:t>
            </a:r>
            <a:r>
              <a:rPr lang="en-gb" sz="2400" b="1" dirty="0">
                <a:latin typeface="Futura PT Book" panose="020B0604020202020204" charset="0"/>
                <a:ea typeface="SimSun" panose="02010600030101010101" pitchFamily="2" charset="-122"/>
                <a:sym typeface="Arial" panose="020B0604020202020204" pitchFamily="34" charset="0"/>
              </a:rPr>
              <a:t>  </a:t>
            </a:r>
          </a:p>
          <a:p>
            <a:pPr rtl="0">
              <a:lnSpc>
                <a:spcPct val="64000"/>
              </a:lnSpc>
            </a:pPr>
            <a:r>
              <a:rPr lang="ru-ru" sz="2400" b="1" dirty="0">
                <a:latin typeface="Futura PT Book" panose="020B0604020202020204" charset="0"/>
                <a:ea typeface="SimSun" panose="02010600030101010101" pitchFamily="2" charset="-122"/>
                <a:sym typeface="Arial" panose="020B0604020202020204" pitchFamily="34" charset="0"/>
              </a:rPr>
              <a:t>Население			: 168 миллионов (8-я в мире)</a:t>
            </a:r>
          </a:p>
          <a:p>
            <a:pPr rtl="0">
              <a:lnSpc>
                <a:spcPct val="64000"/>
              </a:lnSpc>
            </a:pPr>
            <a:r>
              <a:rPr lang="ru-ru" sz="2400" b="1" dirty="0">
                <a:latin typeface="Futura PT Book" panose="020B0604020202020204" charset="0"/>
                <a:ea typeface="SimSun" panose="02010600030101010101" pitchFamily="2" charset="-122"/>
                <a:sym typeface="Arial" panose="020B0604020202020204" pitchFamily="34" charset="0"/>
              </a:rPr>
              <a:t>Доход на душу населения	: 2227 долл. США</a:t>
            </a:r>
          </a:p>
          <a:p>
            <a:pPr rtl="0">
              <a:lnSpc>
                <a:spcPct val="64000"/>
              </a:lnSpc>
            </a:pPr>
            <a:r>
              <a:rPr lang="ru-ru" sz="2400" b="1" dirty="0">
                <a:latin typeface="Futura PT Book" panose="020B0604020202020204" charset="0"/>
                <a:ea typeface="SimSun" panose="02010600030101010101" pitchFamily="2" charset="-122"/>
                <a:sym typeface="Arial" panose="020B0604020202020204" pitchFamily="34" charset="0"/>
              </a:rPr>
              <a:t>Плотность населения	: 1278 чел. на кв. км</a:t>
            </a:r>
          </a:p>
        </p:txBody>
      </p:sp>
    </p:spTree>
    <p:extLst>
      <p:ext uri="{BB962C8B-B14F-4D97-AF65-F5344CB8AC3E}">
        <p14:creationId xmlns:p14="http://schemas.microsoft.com/office/powerpoint/2010/main" val="8696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4A6CF-5AF0-F53D-F4FE-9FD819DC8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8629" y="211851"/>
            <a:ext cx="809435" cy="754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BDB119-DFC1-78FC-B747-5F86DCC013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38494" y="2994403"/>
            <a:ext cx="4773894" cy="37085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A42778-CA5A-BB61-50F1-C343E8875CE2}"/>
              </a:ext>
            </a:extLst>
          </p:cNvPr>
          <p:cNvSpPr txBox="1"/>
          <p:nvPr/>
        </p:nvSpPr>
        <p:spPr>
          <a:xfrm>
            <a:off x="465544" y="588974"/>
            <a:ext cx="11232775" cy="614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4800" b="1" dirty="0">
                <a:solidFill>
                  <a:srgbClr val="0070C0"/>
                </a:solidFill>
                <a:latin typeface="Futura PT Book" panose="020B0604020202020204" charset="0"/>
                <a:ea typeface="SimSun" panose="02010600030101010101" pitchFamily="2" charset="-122"/>
              </a:rPr>
              <a:t>Фармацевтическая отрасль Бангладеш</a:t>
            </a:r>
            <a:endParaRPr lang="en-US" sz="4800" b="1" dirty="0">
              <a:solidFill>
                <a:srgbClr val="0070C0"/>
              </a:solidFill>
              <a:latin typeface="Futura PT Book" panose="020B0604020202020204" charset="0"/>
              <a:ea typeface="SimSun" panose="02010600030101010101" pitchFamily="2" charset="-122"/>
            </a:endParaRPr>
          </a:p>
          <a:p>
            <a:pPr rtl="0"/>
            <a:endParaRPr lang="ru-ru" sz="2000" b="1" dirty="0">
              <a:solidFill>
                <a:srgbClr val="0070C0"/>
              </a:solidFill>
              <a:latin typeface="Futura PT Book" panose="020B0604020202020204" charset="0"/>
              <a:ea typeface="SimSun" panose="02010600030101010101" pitchFamily="2" charset="-122"/>
            </a:endParaRPr>
          </a:p>
          <a:p>
            <a:pPr algn="just" rtl="0">
              <a:lnSpc>
                <a:spcPct val="114000"/>
              </a:lnSpc>
            </a:pPr>
            <a:r>
              <a:rPr dirty="0" err="1"/>
              <a:t>Фармацевтика</a:t>
            </a:r>
            <a:r>
              <a:rPr dirty="0"/>
              <a:t> </a:t>
            </a:r>
            <a:r>
              <a:rPr dirty="0" err="1"/>
              <a:t>отличается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других</a:t>
            </a:r>
            <a:r>
              <a:rPr dirty="0"/>
              <a:t> </a:t>
            </a:r>
            <a:r>
              <a:rPr dirty="0" err="1"/>
              <a:t>секторов</a:t>
            </a:r>
            <a:r>
              <a:rPr dirty="0"/>
              <a:t>. </a:t>
            </a:r>
            <a:r>
              <a:rPr dirty="0" err="1"/>
              <a:t>Это</a:t>
            </a:r>
            <a:r>
              <a:rPr dirty="0"/>
              <a:t>, </a:t>
            </a:r>
            <a:r>
              <a:rPr dirty="0" err="1"/>
              <a:t>главным</a:t>
            </a:r>
            <a:r>
              <a:rPr dirty="0"/>
              <a:t> </a:t>
            </a:r>
            <a:r>
              <a:rPr dirty="0" err="1"/>
              <a:t>образом</a:t>
            </a:r>
            <a:r>
              <a:rPr dirty="0"/>
              <a:t>, </a:t>
            </a:r>
            <a:r>
              <a:rPr dirty="0" err="1"/>
              <a:t>наукоемкая</a:t>
            </a:r>
            <a:r>
              <a:rPr dirty="0"/>
              <a:t> </a:t>
            </a:r>
            <a:r>
              <a:rPr dirty="0" err="1"/>
              <a:t>отрасль</a:t>
            </a:r>
            <a:r>
              <a:rPr dirty="0"/>
              <a:t>, </a:t>
            </a:r>
            <a:r>
              <a:rPr dirty="0" err="1"/>
              <a:t>требующая</a:t>
            </a:r>
            <a:r>
              <a:rPr dirty="0"/>
              <a:t> </a:t>
            </a:r>
            <a:r>
              <a:rPr dirty="0" err="1"/>
              <a:t>наличия</a:t>
            </a:r>
            <a:r>
              <a:rPr dirty="0"/>
              <a:t> </a:t>
            </a:r>
            <a:r>
              <a:rPr dirty="0" err="1"/>
              <a:t>специальных</a:t>
            </a:r>
            <a:r>
              <a:rPr dirty="0"/>
              <a:t> </a:t>
            </a:r>
            <a:r>
              <a:rPr dirty="0" err="1"/>
              <a:t>технических</a:t>
            </a:r>
            <a:r>
              <a:rPr dirty="0"/>
              <a:t> </a:t>
            </a:r>
            <a:r>
              <a:rPr dirty="0" err="1"/>
              <a:t>навыков</a:t>
            </a:r>
            <a:r>
              <a:rPr dirty="0"/>
              <a:t> и </a:t>
            </a:r>
            <a:r>
              <a:rPr dirty="0" err="1"/>
              <a:t>ноу-хау</a:t>
            </a:r>
            <a:r>
              <a:rPr dirty="0"/>
              <a:t>. </a:t>
            </a:r>
            <a:r>
              <a:rPr dirty="0" err="1"/>
              <a:t>Сегодня</a:t>
            </a:r>
            <a:r>
              <a:rPr dirty="0"/>
              <a:t>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наиболее</a:t>
            </a:r>
            <a:r>
              <a:rPr dirty="0"/>
              <a:t> </a:t>
            </a:r>
            <a:r>
              <a:rPr dirty="0" err="1"/>
              <a:t>технологически</a:t>
            </a:r>
            <a:r>
              <a:rPr dirty="0"/>
              <a:t> </a:t>
            </a:r>
            <a:r>
              <a:rPr dirty="0" err="1"/>
              <a:t>развитый</a:t>
            </a:r>
            <a:r>
              <a:rPr dirty="0"/>
              <a:t> </a:t>
            </a:r>
            <a:r>
              <a:rPr dirty="0" err="1"/>
              <a:t>производственный</a:t>
            </a:r>
            <a:r>
              <a:rPr dirty="0"/>
              <a:t> </a:t>
            </a:r>
            <a:r>
              <a:rPr dirty="0" err="1"/>
              <a:t>сектор</a:t>
            </a:r>
            <a:r>
              <a:rPr dirty="0"/>
              <a:t> в </a:t>
            </a:r>
            <a:r>
              <a:rPr dirty="0" err="1"/>
              <a:t>Бангладеш</a:t>
            </a:r>
            <a:r>
              <a:rPr dirty="0"/>
              <a:t>.</a:t>
            </a:r>
          </a:p>
          <a:p>
            <a:pPr algn="just" rtl="0">
              <a:lnSpc>
                <a:spcPct val="114000"/>
              </a:lnSpc>
            </a:pPr>
            <a:endParaRPr lang="en-US" sz="1050" b="0" i="0" u="none" strike="noStrike" baseline="0" dirty="0">
              <a:solidFill>
                <a:srgbClr val="000000"/>
              </a:solidFill>
              <a:latin typeface="Futura PT Book" panose="020B0604020202020204" charset="0"/>
            </a:endParaRPr>
          </a:p>
          <a:p>
            <a:pPr marL="285750" indent="-285750" algn="just" rtl="0">
              <a:buFont typeface="Arial" panose="020B0604020202020204" pitchFamily="34" charset="0"/>
              <a:buChar char="•"/>
            </a:pPr>
            <a:r>
              <a:rPr lang="ru-ru" sz="2400" b="0" i="0" u="none" strike="noStrike" dirty="0">
                <a:solidFill>
                  <a:srgbClr val="000000"/>
                </a:solidFill>
                <a:latin typeface="Futura PT Book" panose="020B0604020202020204" charset="0"/>
              </a:rPr>
              <a:t>Он постоянно растет в последние 40 лет</a:t>
            </a:r>
          </a:p>
          <a:p>
            <a:pPr marL="285750" indent="-285750" algn="just" rtl="0">
              <a:buFont typeface="Arial" panose="020B0604020202020204" pitchFamily="34" charset="0"/>
              <a:buChar char="•"/>
            </a:pPr>
            <a:r>
              <a:rPr lang="ru-ru" sz="2400" b="0" i="0" u="none" strike="noStrike" dirty="0">
                <a:solidFill>
                  <a:srgbClr val="000000"/>
                </a:solidFill>
                <a:latin typeface="Futura PT Book" panose="020B0604020202020204" charset="0"/>
              </a:rPr>
              <a:t>Самый крупный сектор, в котором наиболее интенсивно задействованы «белые воротнички»</a:t>
            </a:r>
          </a:p>
          <a:p>
            <a:pPr marL="285750" indent="-285750" algn="just" rtl="0">
              <a:buFont typeface="Arial" panose="020B0604020202020204" pitchFamily="34" charset="0"/>
              <a:buChar char="•"/>
            </a:pPr>
            <a:r>
              <a:rPr lang="ru-ru" sz="2400" b="0" i="0" u="none" strike="noStrike" dirty="0">
                <a:solidFill>
                  <a:srgbClr val="000000"/>
                </a:solidFill>
                <a:latin typeface="Futura PT Book" panose="020B0604020202020204" charset="0"/>
              </a:rPr>
              <a:t>Он развился из сектора, зависимого от импорта, до самодостаточного </a:t>
            </a:r>
            <a:r>
              <a:rPr lang="ru-ru" sz="2400" dirty="0">
                <a:solidFill>
                  <a:srgbClr val="000000"/>
                </a:solidFill>
                <a:latin typeface="Futura PT Book" panose="020B0604020202020204" charset="0"/>
              </a:rPr>
              <a:t> и </a:t>
            </a:r>
            <a:r>
              <a:rPr lang="ru-ru" sz="2400" b="0" i="0" u="none" strike="noStrike" dirty="0">
                <a:solidFill>
                  <a:srgbClr val="000000"/>
                </a:solidFill>
                <a:latin typeface="Futura PT Book" panose="020B0604020202020204" charset="0"/>
              </a:rPr>
              <a:t>экспортоориентированного сектора</a:t>
            </a:r>
          </a:p>
          <a:p>
            <a:pPr marL="285750" indent="-285750" algn="just" rtl="0">
              <a:buFont typeface="Arial" panose="020B0604020202020204" pitchFamily="34" charset="0"/>
              <a:buChar char="•"/>
            </a:pPr>
            <a:r>
              <a:rPr lang="ru-ru" sz="2400" b="0" i="0" u="none" strike="noStrike" dirty="0">
                <a:solidFill>
                  <a:srgbClr val="000000"/>
                </a:solidFill>
                <a:latin typeface="Futura PT Book" panose="020B0604020202020204" charset="0"/>
              </a:rPr>
              <a:t>Фармацевтическая отрасль Бангладеш привлекает огромное международное внимание</a:t>
            </a:r>
          </a:p>
          <a:p>
            <a:pPr marL="285750" indent="-285750" algn="just" rtl="0">
              <a:buFont typeface="Arial" panose="020B0604020202020204" pitchFamily="34" charset="0"/>
              <a:buChar char="•"/>
            </a:pPr>
            <a:r>
              <a:rPr lang="ru-ru" sz="2400" b="0" i="0" u="none" strike="noStrike" dirty="0">
                <a:solidFill>
                  <a:srgbClr val="000000"/>
                </a:solidFill>
                <a:latin typeface="Futura PT Book" panose="020B0604020202020204" charset="0"/>
              </a:rPr>
              <a:t>Растет количество объектов с международной аккредитацией</a:t>
            </a:r>
          </a:p>
          <a:p>
            <a:pPr marL="285750" indent="-285750" algn="just" rtl="0">
              <a:buFont typeface="Arial" panose="020B0604020202020204" pitchFamily="34" charset="0"/>
              <a:buChar char="•"/>
            </a:pPr>
            <a:r>
              <a:rPr lang="ru-ru" sz="2400" b="0" i="0" u="none" strike="noStrike" dirty="0">
                <a:solidFill>
                  <a:srgbClr val="000000"/>
                </a:solidFill>
                <a:latin typeface="Futura PT Book" panose="020B0604020202020204" charset="0"/>
              </a:rPr>
              <a:t>Конкурентоспособные возможности в области производства воспроизведенных лекарственных препаратов (дженериков)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0888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4A6CF-5AF0-F53D-F4FE-9FD819DC8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8629" y="211851"/>
            <a:ext cx="809435" cy="754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BDB119-DFC1-78FC-B747-5F86DCC013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38494" y="2994403"/>
            <a:ext cx="4773894" cy="37085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E9673A-9844-3F8A-894B-C81578F9ED4F}"/>
              </a:ext>
            </a:extLst>
          </p:cNvPr>
          <p:cNvSpPr txBox="1"/>
          <p:nvPr/>
        </p:nvSpPr>
        <p:spPr>
          <a:xfrm>
            <a:off x="618566" y="588974"/>
            <a:ext cx="10939498" cy="4916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4800" b="1" dirty="0">
                <a:solidFill>
                  <a:srgbClr val="0070C0"/>
                </a:solidFill>
                <a:latin typeface="Futura PT Book" panose="020B0604020202020204" charset="0"/>
                <a:ea typeface="SimSun" panose="02010600030101010101" pitchFamily="2" charset="-122"/>
              </a:rPr>
              <a:t>Сегодня</a:t>
            </a:r>
            <a:endParaRPr lang="en-US" sz="4800" b="1" dirty="0">
              <a:solidFill>
                <a:srgbClr val="0070C0"/>
              </a:solidFill>
              <a:latin typeface="Futura PT Book" panose="020B0604020202020204" charset="0"/>
              <a:ea typeface="SimSun" panose="02010600030101010101" pitchFamily="2" charset="-122"/>
            </a:endParaRPr>
          </a:p>
          <a:p>
            <a:pPr rtl="0"/>
            <a:endParaRPr lang="ru-ru" sz="4800" b="1" dirty="0">
              <a:solidFill>
                <a:srgbClr val="0070C0"/>
              </a:solidFill>
              <a:latin typeface="Futura PT Book" panose="020B0604020202020204" charset="0"/>
              <a:ea typeface="SimSun" panose="02010600030101010101" pitchFamily="2" charset="-122"/>
            </a:endParaRPr>
          </a:p>
          <a:p>
            <a:pPr marL="285750" indent="-285750" rtl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500" b="0" i="0" u="none" strike="noStrike" dirty="0">
                <a:solidFill>
                  <a:srgbClr val="000000"/>
                </a:solidFill>
                <a:latin typeface="Futura PT Book" panose="020B0604020202020204" charset="0"/>
              </a:rPr>
              <a:t>Существует около 200 зарегистрированных компаний</a:t>
            </a:r>
          </a:p>
          <a:p>
            <a:pPr marL="285750" indent="-285750" rtl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500" b="0" i="0" u="none" strike="noStrike" dirty="0">
                <a:solidFill>
                  <a:srgbClr val="000000"/>
                </a:solidFill>
                <a:latin typeface="Futura PT Book" panose="020B0604020202020204" charset="0"/>
              </a:rPr>
              <a:t>Страна является практически самодостаточной; 98 % спроса удовлетворяется за счет локального производства</a:t>
            </a:r>
          </a:p>
          <a:p>
            <a:pPr marL="285750" indent="-285750" rtl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500" b="0" i="0" u="none" strike="noStrike" dirty="0">
                <a:solidFill>
                  <a:srgbClr val="000000"/>
                </a:solidFill>
                <a:latin typeface="Futura PT Book" panose="020B0604020202020204" charset="0"/>
              </a:rPr>
              <a:t>Общий рынок фармацевтической продукции: 3,04 млрд. долл. США (2021)</a:t>
            </a:r>
          </a:p>
          <a:p>
            <a:pPr marL="285750" indent="-285750" rtl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500" b="0" i="0" u="none" strike="noStrike" dirty="0">
                <a:solidFill>
                  <a:srgbClr val="000000"/>
                </a:solidFill>
                <a:latin typeface="Futura PT Book" panose="020B0604020202020204" charset="0"/>
              </a:rPr>
              <a:t>Все фармацевтические компании первой десятки — локальные </a:t>
            </a:r>
          </a:p>
          <a:p>
            <a:pPr marL="285750" indent="-285750" rtl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rgbClr val="000000"/>
                </a:solidFill>
                <a:latin typeface="Futura PT Book" panose="020B0604020202020204" charset="0"/>
              </a:rPr>
              <a:t>Мы осуществляем экспорт во многие страны мира, в т.ч. США, Канаду, Австралию, Великобританию и страны ЕС.</a:t>
            </a:r>
            <a:endParaRPr lang="en-US" sz="2500" b="0" i="0" u="none" strike="noStrike" baseline="0" dirty="0">
              <a:solidFill>
                <a:srgbClr val="000000"/>
              </a:solidFill>
              <a:latin typeface="Futura PT Book" panose="020B0604020202020204" charset="0"/>
            </a:endParaRPr>
          </a:p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2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4A6CF-5AF0-F53D-F4FE-9FD819DC8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8629" y="211851"/>
            <a:ext cx="809435" cy="7542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F368E8-6B90-F7FD-B2F2-8033C630BC1D}"/>
              </a:ext>
            </a:extLst>
          </p:cNvPr>
          <p:cNvSpPr txBox="1"/>
          <p:nvPr/>
        </p:nvSpPr>
        <p:spPr>
          <a:xfrm>
            <a:off x="596994" y="581835"/>
            <a:ext cx="1096107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4800" b="1" dirty="0">
                <a:solidFill>
                  <a:srgbClr val="0070C0"/>
                </a:solidFill>
                <a:latin typeface="Futura PT Book" panose="020B0604020202020204" charset="0"/>
                <a:ea typeface="SimSun" panose="02010600030101010101" pitchFamily="2" charset="-122"/>
              </a:rPr>
              <a:t>Введение</a:t>
            </a:r>
            <a:endParaRPr lang="en-US" sz="4800" b="1" dirty="0">
              <a:solidFill>
                <a:srgbClr val="0070C0"/>
              </a:solidFill>
              <a:latin typeface="Futura PT Book" panose="020B0604020202020204" charset="0"/>
              <a:ea typeface="SimSun" panose="02010600030101010101" pitchFamily="2" charset="-122"/>
            </a:endParaRPr>
          </a:p>
          <a:p>
            <a:pPr rtl="0"/>
            <a:endParaRPr lang="ru-ru" b="1" dirty="0">
              <a:solidFill>
                <a:srgbClr val="0070C0"/>
              </a:solidFill>
              <a:latin typeface="Futura PT Book" panose="020B0604020202020204" charset="0"/>
              <a:ea typeface="SimSun" panose="02010600030101010101" pitchFamily="2" charset="-122"/>
            </a:endParaRPr>
          </a:p>
          <a:p>
            <a:pPr algn="just" rtl="0"/>
            <a:r>
              <a:rPr lang="ru-ru" sz="2500" b="1" dirty="0" err="1">
                <a:latin typeface="Futura PT Book" panose="020B0604020202020204" charset="0"/>
              </a:rPr>
              <a:t>Фармаконадзор</a:t>
            </a:r>
            <a:r>
              <a:rPr lang="ru-ru" sz="2500" b="1" dirty="0">
                <a:latin typeface="Futura PT Book" panose="020B0604020202020204" charset="0"/>
              </a:rPr>
              <a:t> (ФН)</a:t>
            </a:r>
            <a:r>
              <a:rPr lang="ru-ru" sz="2500" dirty="0">
                <a:latin typeface="Futura PT Book" panose="020B0604020202020204" charset="0"/>
              </a:rPr>
              <a:t> определен Всемирной организацией здравоохранения (ВОЗ) следующим образом:</a:t>
            </a:r>
          </a:p>
          <a:p>
            <a:pPr marL="0" indent="0" algn="just" rtl="0">
              <a:buNone/>
            </a:pPr>
            <a:endParaRPr lang="en-US" sz="2500" dirty="0">
              <a:latin typeface="Futura PT Book" panose="020B0604020202020204" charset="0"/>
            </a:endParaRPr>
          </a:p>
          <a:p>
            <a:pPr algn="just" rtl="0">
              <a:buNone/>
            </a:pPr>
            <a:r>
              <a:rPr lang="ru-ru" sz="2500" dirty="0">
                <a:latin typeface="Futura PT Book" panose="020B0604020202020204" charset="0"/>
              </a:rPr>
              <a:t>    «Наука и деятельность, связанные с</a:t>
            </a:r>
          </a:p>
          <a:p>
            <a:pPr lvl="6" algn="just" rtl="0">
              <a:buNone/>
            </a:pPr>
            <a:r>
              <a:rPr lang="ru-ru" sz="2500" b="1" dirty="0">
                <a:latin typeface="Futura PT Book" panose="020B0604020202020204" charset="0"/>
              </a:rPr>
              <a:t>обнаружением, </a:t>
            </a:r>
          </a:p>
          <a:p>
            <a:pPr lvl="6" algn="just" rtl="0">
              <a:buNone/>
            </a:pPr>
            <a:r>
              <a:rPr lang="ru-ru" sz="2500" b="1" dirty="0">
                <a:latin typeface="Futura PT Book" panose="020B0604020202020204" charset="0"/>
              </a:rPr>
              <a:t>оценкой, </a:t>
            </a:r>
          </a:p>
          <a:p>
            <a:pPr lvl="6" algn="just" rtl="0">
              <a:buNone/>
            </a:pPr>
            <a:r>
              <a:rPr lang="ru-ru" sz="2500" b="1" dirty="0">
                <a:latin typeface="Futura PT Book" panose="020B0604020202020204" charset="0"/>
              </a:rPr>
              <a:t>изучением и </a:t>
            </a:r>
          </a:p>
          <a:p>
            <a:pPr lvl="6" algn="just" rtl="0">
              <a:buNone/>
            </a:pPr>
            <a:r>
              <a:rPr lang="ru-ru" sz="2500" b="1" dirty="0">
                <a:latin typeface="Futura PT Book" panose="020B0604020202020204" charset="0"/>
              </a:rPr>
              <a:t>предотвращением </a:t>
            </a:r>
            <a:r>
              <a:rPr lang="ru-ru" sz="2500" dirty="0">
                <a:latin typeface="Futura PT Book" panose="020B0604020202020204" charset="0"/>
              </a:rPr>
              <a:t>нежелательных эффектов </a:t>
            </a:r>
            <a:endParaRPr lang="en-US" sz="2500" b="1" dirty="0">
              <a:latin typeface="Futura PT Book" panose="020B0604020202020204" charset="0"/>
            </a:endParaRPr>
          </a:p>
          <a:p>
            <a:pPr algn="just" rtl="0">
              <a:buNone/>
            </a:pPr>
            <a:r>
              <a:rPr lang="ru-ru" sz="2500" dirty="0">
                <a:latin typeface="Futura PT Book" panose="020B0604020202020204" charset="0"/>
              </a:rPr>
              <a:t>     или иных проблем, связанных с лекарственными препаратами». </a:t>
            </a:r>
          </a:p>
          <a:p>
            <a:pPr marL="0" indent="0" algn="just" rtl="0">
              <a:buNone/>
            </a:pPr>
            <a:endParaRPr lang="en-US" sz="2500" dirty="0">
              <a:latin typeface="Futura PT Book" panose="020B0604020202020204" charset="0"/>
            </a:endParaRPr>
          </a:p>
          <a:p>
            <a:pPr algn="just" rtl="0"/>
            <a:r>
              <a:rPr lang="ru-ru" sz="2500" b="1" i="1" dirty="0">
                <a:solidFill>
                  <a:srgbClr val="660033"/>
                </a:solidFill>
                <a:latin typeface="Futura PT Book" panose="020B0604020202020204" charset="0"/>
              </a:rPr>
              <a:t>ФН обеспечивает рациональное и безопасное применение лекарственных средств и вакцин</a:t>
            </a:r>
            <a:endParaRPr lang="ru-RU" sz="2500" dirty="0">
              <a:latin typeface="Futura PT Book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BDB119-DFC1-78FC-B747-5F86DCC013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07971" y="4421884"/>
            <a:ext cx="4773894" cy="370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1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BDB119-DFC1-78FC-B747-5F86DCC013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38494" y="2994403"/>
            <a:ext cx="4773894" cy="3708561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E305AFB-994C-0209-5A8B-E0C51A5EB5DA}"/>
              </a:ext>
            </a:extLst>
          </p:cNvPr>
          <p:cNvGrpSpPr/>
          <p:nvPr/>
        </p:nvGrpSpPr>
        <p:grpSpPr>
          <a:xfrm>
            <a:off x="882623" y="1249633"/>
            <a:ext cx="10261627" cy="5192518"/>
            <a:chOff x="-143053" y="-87118"/>
            <a:chExt cx="8286928" cy="5192518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D3732BF-E043-2AFF-1971-8ADDA0E60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143875" cy="5105400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9D2CDD94-F12D-B0F4-9AA6-71E9EDC76EFE}"/>
                </a:ext>
              </a:extLst>
            </p:cNvPr>
            <p:cNvSpPr/>
            <p:nvPr/>
          </p:nvSpPr>
          <p:spPr>
            <a:xfrm>
              <a:off x="-143053" y="-87118"/>
              <a:ext cx="8143875" cy="61101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000" b="0" i="0" u="none" strike="noStrike" kern="0" cap="none" spc="0" normalizeH="0" noProof="0" dirty="0">
                  <a:ln>
                    <a:noFill/>
                  </a:ln>
                  <a:solidFill>
                    <a:srgbClr val="66C2D9"/>
                  </a:solidFill>
                  <a:effectLst/>
                  <a:uLnTx/>
                  <a:uFillTx/>
                  <a:sym typeface=""/>
                </a:rPr>
                <a:t>Бангладеш присоединяется к программе ВОЗ</a:t>
              </a:r>
              <a:endPara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66C2D9"/>
                </a:solidFill>
                <a:effectLst/>
                <a:uLnTx/>
                <a:uFillTx/>
                <a:sym typeface="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133F63E5-A229-79D3-3821-092A1527266E}"/>
                </a:ext>
              </a:extLst>
            </p:cNvPr>
            <p:cNvSpPr/>
            <p:nvPr/>
          </p:nvSpPr>
          <p:spPr>
            <a:xfrm>
              <a:off x="-47448" y="542925"/>
              <a:ext cx="2247723" cy="456247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lIns="0" tIns="0" rIns="0" bIns="0" rtlCol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2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00" b="0" i="1" u="none" strike="noStrike" kern="0" cap="none" spc="0" normalizeH="0" noProof="0" dirty="0">
                  <a:ln>
                    <a:noFill/>
                  </a:ln>
                  <a:solidFill>
                    <a:srgbClr val="66C2D9"/>
                  </a:solidFill>
                  <a:effectLst/>
                  <a:uLnTx/>
                  <a:uFillTx/>
                  <a:sym typeface=""/>
                </a:rPr>
                <a:t>Дипломированный врач Актер </a:t>
              </a:r>
              <a:r>
                <a:rPr lang="ru-ru" sz="1100" b="0" i="1" u="none" strike="noStrike" kern="0" cap="none" spc="0" normalizeH="0" noProof="0" dirty="0" err="1">
                  <a:ln>
                    <a:noFill/>
                  </a:ln>
                  <a:solidFill>
                    <a:srgbClr val="66C2D9"/>
                  </a:solidFill>
                  <a:effectLst/>
                  <a:uLnTx/>
                  <a:uFillTx/>
                  <a:sym typeface=""/>
                </a:rPr>
                <a:t>Хоссайн</a:t>
              </a:r>
              <a:r>
                <a:rPr lang="ru-ru" sz="1100" b="0" i="1" u="none" strike="noStrike" kern="0" cap="none" spc="0" normalizeH="0" noProof="0" dirty="0">
                  <a:ln>
                    <a:noFill/>
                  </a:ln>
                  <a:solidFill>
                    <a:srgbClr val="66C2D9"/>
                  </a:solidFill>
                  <a:effectLst/>
                  <a:uLnTx/>
                  <a:uFillTx/>
                  <a:sym typeface=""/>
                </a:rPr>
                <a:t> (</a:t>
              </a:r>
              <a:r>
                <a:rPr lang="ru-ru" sz="1100" b="0" i="1" u="none" strike="noStrike" kern="0" cap="none" spc="0" normalizeH="0" noProof="0" dirty="0" err="1">
                  <a:ln>
                    <a:noFill/>
                  </a:ln>
                  <a:solidFill>
                    <a:srgbClr val="66C2D9"/>
                  </a:solidFill>
                  <a:effectLst/>
                  <a:uLnTx/>
                  <a:uFillTx/>
                  <a:sym typeface=""/>
                </a:rPr>
                <a:t>Akter</a:t>
              </a:r>
              <a:r>
                <a:rPr lang="ru-ru" sz="1100" b="0" i="1" u="none" strike="noStrike" kern="0" cap="none" spc="0" normalizeH="0" noProof="0" dirty="0">
                  <a:ln>
                    <a:noFill/>
                  </a:ln>
                  <a:solidFill>
                    <a:srgbClr val="66C2D9"/>
                  </a:solidFill>
                  <a:effectLst/>
                  <a:uLnTx/>
                  <a:uFillTx/>
                  <a:sym typeface=""/>
                </a:rPr>
                <a:t> </a:t>
              </a:r>
              <a:r>
                <a:rPr lang="ru-ru" sz="1100" b="0" i="1" u="none" strike="noStrike" kern="0" cap="none" spc="0" normalizeH="0" noProof="0" dirty="0" err="1">
                  <a:ln>
                    <a:noFill/>
                  </a:ln>
                  <a:solidFill>
                    <a:srgbClr val="66C2D9"/>
                  </a:solidFill>
                  <a:effectLst/>
                  <a:uLnTx/>
                  <a:uFillTx/>
                  <a:sym typeface=""/>
                </a:rPr>
                <a:t>Hossain</a:t>
              </a:r>
              <a:r>
                <a:rPr lang="ru-ru" sz="1100" b="0" i="1" u="none" strike="noStrike" kern="0" cap="none" spc="0" normalizeH="0" noProof="0" dirty="0">
                  <a:ln>
                    <a:noFill/>
                  </a:ln>
                  <a:solidFill>
                    <a:srgbClr val="66C2D9"/>
                  </a:solidFill>
                  <a:effectLst/>
                  <a:uLnTx/>
                  <a:uFillTx/>
                  <a:sym typeface=""/>
                </a:rPr>
                <a:t>)</a:t>
              </a:r>
              <a:endPara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rgbClr val="66C2D9"/>
                </a:solidFill>
                <a:effectLst/>
                <a:uLnTx/>
                <a:uFillTx/>
                <a:sym typeface=""/>
              </a:endParaRPr>
            </a:p>
            <a:p>
              <a:pPr marL="0" marR="0" lvl="0" indent="0" algn="just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42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В области безопасности лекарственных препаратов Бангладеш присоединилась к другим странам мира. </a:t>
              </a:r>
              <a:r>
                <a:rPr lang="ru-ru" sz="10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Фармаконадзор</a:t>
              </a:r>
              <a:r>
                <a:rPr lang="ru-ru" sz="10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 сейчас является одной из важных функций Главного управления агентства по контролю лекарственных средств (DGDA), являющегося регуляторным органом Бангладеш.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2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0" i="0" u="none" strike="noStrike" kern="0" cap="none" spc="0" normalizeH="0" noProof="0" dirty="0">
                  <a:ln>
                    <a:noFill/>
                  </a:ln>
                  <a:solidFill>
                    <a:srgbClr val="66C2D9"/>
                  </a:solidFill>
                  <a:effectLst/>
                  <a:uLnTx/>
                  <a:uFillTx/>
                  <a:sym typeface=""/>
                </a:rPr>
                <a:t>Первые попытки</a:t>
              </a:r>
              <a:endPara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66C2D9"/>
                </a:solidFill>
                <a:effectLst/>
                <a:uLnTx/>
                <a:uFillTx/>
                <a:sym typeface=""/>
              </a:endParaRPr>
            </a:p>
            <a:p>
              <a:pPr marL="0" marR="0" lvl="0" indent="0" algn="just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42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В Бангладеш </a:t>
              </a:r>
              <a:r>
                <a:rPr lang="ru-ru" sz="10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фармаконадзор</a:t>
              </a:r>
              <a:r>
                <a:rPr lang="ru-ru" sz="10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 был запущен в 1999 г., но оставался в пассивном состоянии вследствие отсутствия законодательства, мотивации, недостаточных знаний и неадекватного отношения, а также отсутствия координации и обмена информацией между заинтересованными лицами, в результате чего сведения о многих НЛР не регистрировались надлежащим образом.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2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0" i="0" u="none" strike="noStrike" kern="0" cap="none" spc="0" normalizeH="0" noProof="0" dirty="0">
                  <a:ln>
                    <a:noFill/>
                  </a:ln>
                  <a:solidFill>
                    <a:srgbClr val="66C2D9"/>
                  </a:solidFill>
                  <a:effectLst/>
                  <a:uLnTx/>
                  <a:uFillTx/>
                  <a:sym typeface=""/>
                </a:rPr>
                <a:t>Новое начало</a:t>
              </a:r>
              <a:endPara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66C2D9"/>
                </a:solidFill>
                <a:effectLst/>
                <a:uLnTx/>
                <a:uFillTx/>
                <a:sym typeface=""/>
              </a:endParaRPr>
            </a:p>
            <a:p>
              <a:pPr marL="0" marR="0" lvl="0" indent="0" algn="just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В январе 2013 г. программа Агентства США по международному развитию (USAID) «Системы обеспечения быстрого доступа к лекарственным средствам и услугам» (реализованная организацией Management Sciences </a:t>
              </a:r>
              <a:r>
                <a:rPr lang="ru-ru" sz="10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for</a:t>
              </a:r>
              <a:r>
                <a:rPr lang="ru-ru" sz="10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 Health) предоставила поддержку DGDA с целью возобновления его программы. Для этой цели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8D2C34C3-7A00-838B-B2F4-99D085C56036}"/>
                </a:ext>
              </a:extLst>
            </p:cNvPr>
            <p:cNvSpPr/>
            <p:nvPr/>
          </p:nvSpPr>
          <p:spPr>
            <a:xfrm>
              <a:off x="5753099" y="733425"/>
              <a:ext cx="2247723" cy="419100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lIns="0" tIns="0" rIns="0" bIns="0" rtlCol="0">
              <a:noAutofit/>
            </a:bodyPr>
            <a:lstStyle/>
            <a:p>
              <a:pPr marR="101600" lvl="0" algn="just">
                <a:lnSpc>
                  <a:spcPts val="1200"/>
                </a:lnSpc>
                <a:spcAft>
                  <a:spcPts val="420"/>
                </a:spcAft>
                <a:defRPr/>
              </a:pPr>
              <a:r>
                <a:rPr lang="ru-ru" sz="10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был издан указ DGDA в адрес всех локальных фармацевтических производственных компаний и импортеров фармацевтической продукции о необходимости мониторинга НЛР своей через собственные каналы </a:t>
              </a:r>
              <a:r>
                <a:rPr lang="ru-ru" sz="1000" kern="0" dirty="0" err="1">
                  <a:solidFill>
                    <a:prstClr val="black"/>
                  </a:solidFill>
                  <a:sym typeface=""/>
                </a:rPr>
                <a:t>ипродукции</a:t>
              </a:r>
              <a:r>
                <a:rPr lang="ru-ru" sz="1000" kern="0" dirty="0">
                  <a:solidFill>
                    <a:prstClr val="black"/>
                  </a:solidFill>
                  <a:sym typeface=""/>
                </a:rPr>
                <a:t> </a:t>
              </a:r>
              <a:r>
                <a:rPr lang="ru-ru" sz="10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доведения информации о них до национального центра. Мы планируем внедрить мероприятия </a:t>
              </a:r>
              <a:r>
                <a:rPr lang="ru-ru" sz="10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фармаконадзора</a:t>
              </a:r>
              <a:r>
                <a:rPr lang="ru-ru" sz="10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 по всей стране.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2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0" i="0" u="none" strike="noStrike" kern="0" cap="none" spc="0" normalizeH="0" noProof="0" dirty="0">
                  <a:ln>
                    <a:noFill/>
                  </a:ln>
                  <a:solidFill>
                    <a:srgbClr val="66C2D9"/>
                  </a:solidFill>
                  <a:effectLst/>
                  <a:uLnTx/>
                  <a:uFillTx/>
                  <a:sym typeface=""/>
                </a:rPr>
                <a:t>Вступление в программу</a:t>
              </a:r>
              <a:endPara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66C2D9"/>
                </a:solidFill>
                <a:effectLst/>
                <a:uLnTx/>
                <a:uFillTx/>
                <a:sym typeface=""/>
              </a:endParaRPr>
            </a:p>
            <a:p>
              <a:pPr marL="0" marR="101600" lvl="0" indent="0" algn="just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84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lumMod val="100000"/>
                    </a:prstClr>
                  </a:solidFill>
                  <a:effectLst/>
                  <a:uLnTx/>
                  <a:uFillTx/>
                  <a:sym typeface=""/>
                </a:rPr>
                <a:t>Мы были рады получить подтверждение в декабре 2014 г. о том, что ВОЗ приняла Бангладеш в качестве 120-го члена программы ВОЗ по международному мониторинга лекарственных препаратов. Мы установили связь с Мониторинговым центром в Упсале (WHO-UMC), Швеция, и намерены сотрудничать и получать поддержку от других заинтересованных лиц для поддержания хороших взаимоотношений с WHO-UMC.</a:t>
              </a:r>
            </a:p>
            <a:p>
              <a:pPr marL="0" marR="101600" lvl="0" indent="0" algn="just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0" i="1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Дипломированный врач Актер </a:t>
              </a:r>
              <a:r>
                <a:rPr lang="ru-ru" sz="1000" b="0" i="1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Хоссайн</a:t>
              </a:r>
              <a:r>
                <a:rPr lang="ru-ru" sz="1000" b="0" i="1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 является заместителем директора Главного управления агентства по контролю лекарственных средств и Центра контактов Национального центра </a:t>
              </a:r>
              <a:r>
                <a:rPr lang="ru-ru" sz="1000" b="0" i="1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фармаконадзора</a:t>
              </a:r>
              <a:r>
                <a:rPr lang="ru-ru" sz="1000" b="0" i="1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 Бангладеш.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AA6A14-B785-2B32-0861-76F9A80FA2B9}"/>
                </a:ext>
              </a:extLst>
            </p:cNvPr>
            <p:cNvSpPr/>
            <p:nvPr/>
          </p:nvSpPr>
          <p:spPr>
            <a:xfrm>
              <a:off x="2543175" y="2962275"/>
              <a:ext cx="295275" cy="171450"/>
            </a:xfrm>
            <a:prstGeom prst="rect">
              <a:avLst/>
            </a:prstGeom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50" b="0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ИНДИЯ</a:t>
              </a:r>
              <a:endPara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58FDA84-28C0-A825-E6A4-B060048F0477}"/>
                </a:ext>
              </a:extLst>
            </p:cNvPr>
            <p:cNvSpPr/>
            <p:nvPr/>
          </p:nvSpPr>
          <p:spPr>
            <a:xfrm>
              <a:off x="3052225" y="2343150"/>
              <a:ext cx="419100" cy="161925"/>
            </a:xfrm>
            <a:prstGeom prst="rect">
              <a:avLst/>
            </a:prstGeom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50" b="0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Раджшахи</a:t>
              </a:r>
              <a:endPara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31748289-04F0-44B9-7FDA-03588B2DE878}"/>
                </a:ext>
              </a:extLst>
            </p:cNvPr>
            <p:cNvSpPr/>
            <p:nvPr/>
          </p:nvSpPr>
          <p:spPr>
            <a:xfrm>
              <a:off x="4210050" y="1390650"/>
              <a:ext cx="400050" cy="180975"/>
            </a:xfrm>
            <a:prstGeom prst="rect">
              <a:avLst/>
            </a:prstGeom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50" b="0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ИНДИЯ</a:t>
              </a:r>
              <a:endPara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697B83A-A519-580C-B424-6DE8A11FBB2B}"/>
                </a:ext>
              </a:extLst>
            </p:cNvPr>
            <p:cNvSpPr/>
            <p:nvPr/>
          </p:nvSpPr>
          <p:spPr>
            <a:xfrm>
              <a:off x="3676650" y="2200275"/>
              <a:ext cx="742950" cy="152400"/>
            </a:xfrm>
            <a:prstGeom prst="rect">
              <a:avLst/>
            </a:prstGeom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00" b="0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БАНГЛАДЕШ</a:t>
              </a:r>
              <a:endPara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233EBEDA-988D-EEA5-012A-27EFEA14C799}"/>
                </a:ext>
              </a:extLst>
            </p:cNvPr>
            <p:cNvSpPr/>
            <p:nvPr/>
          </p:nvSpPr>
          <p:spPr>
            <a:xfrm>
              <a:off x="4019550" y="2714625"/>
              <a:ext cx="304800" cy="133350"/>
            </a:xfrm>
            <a:prstGeom prst="rect">
              <a:avLst/>
            </a:prstGeom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50" b="0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Дакка</a:t>
              </a:r>
              <a:endPara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E1EADE7-051F-B53D-645D-85ADE013BC1B}"/>
                </a:ext>
              </a:extLst>
            </p:cNvPr>
            <p:cNvSpPr/>
            <p:nvPr/>
          </p:nvSpPr>
          <p:spPr>
            <a:xfrm>
              <a:off x="4838700" y="3581400"/>
              <a:ext cx="485775" cy="142875"/>
            </a:xfrm>
            <a:prstGeom prst="rect">
              <a:avLst/>
            </a:prstGeom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50" b="0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Читтагонг</a:t>
              </a:r>
              <a:endPara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62F756BA-43B3-1E3C-E34A-BD59D7509FF5}"/>
                </a:ext>
              </a:extLst>
            </p:cNvPr>
            <p:cNvSpPr/>
            <p:nvPr/>
          </p:nvSpPr>
          <p:spPr>
            <a:xfrm>
              <a:off x="5131702" y="4371975"/>
              <a:ext cx="335539" cy="142875"/>
            </a:xfrm>
            <a:prstGeom prst="rect">
              <a:avLst/>
            </a:prstGeom>
            <a:solidFill>
              <a:srgbClr val="B7BBBE"/>
            </a:solidFill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50" b="0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"/>
                </a:rPr>
                <a:t>БИРМА</a:t>
              </a:r>
              <a:endPara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D4A6CF-5AF0-F53D-F4FE-9FD819DC8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8629" y="211851"/>
            <a:ext cx="809435" cy="75424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6175FFF-F21E-6350-6971-36F13408BE77}"/>
              </a:ext>
            </a:extLst>
          </p:cNvPr>
          <p:cNvSpPr txBox="1">
            <a:spLocks/>
          </p:cNvSpPr>
          <p:nvPr/>
        </p:nvSpPr>
        <p:spPr>
          <a:xfrm>
            <a:off x="1267397" y="3251"/>
            <a:ext cx="9542907" cy="6096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800" b="1" dirty="0">
                <a:solidFill>
                  <a:schemeClr val="accent1"/>
                </a:solidFill>
                <a:latin typeface="Futura PT Book" panose="020B0604020202020204" charset="0"/>
              </a:rPr>
              <a:t>Бангладеш стал 120-м членом системы оценки причинно-следственных связей между лекарством и нежелательными эффектами ВОЗ (WHO-UMC) </a:t>
            </a:r>
            <a:endParaRPr lang="en-US" sz="2800" dirty="0">
              <a:solidFill>
                <a:schemeClr val="accent1"/>
              </a:solidFill>
              <a:latin typeface="Futura PT Boo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8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4A6CF-5AF0-F53D-F4FE-9FD819DC8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8629" y="211851"/>
            <a:ext cx="809435" cy="754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BDB119-DFC1-78FC-B747-5F86DCC013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38494" y="2994403"/>
            <a:ext cx="4773894" cy="37085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35585D-2948-4561-2C8D-65A8006FF981}"/>
              </a:ext>
            </a:extLst>
          </p:cNvPr>
          <p:cNvSpPr txBox="1"/>
          <p:nvPr/>
        </p:nvSpPr>
        <p:spPr>
          <a:xfrm>
            <a:off x="2192814" y="-121340"/>
            <a:ext cx="9004576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US" sz="2000" b="1" i="0" u="none" strike="noStrike" baseline="-25000" dirty="0">
              <a:solidFill>
                <a:srgbClr val="000000"/>
              </a:solidFill>
              <a:latin typeface="Futura PT Book" panose="020B0604020202020204" charset="0"/>
            </a:endParaRPr>
          </a:p>
          <a:p>
            <a:pPr rtl="0"/>
            <a:r>
              <a:rPr lang="ru-ru" sz="3500" b="1" dirty="0">
                <a:solidFill>
                  <a:schemeClr val="accent1"/>
                </a:solidFill>
                <a:latin typeface="Futura PT Book" panose="020B0604020202020204" charset="0"/>
                <a:cs typeface="Arial" panose="020B0604020202020204" pitchFamily="34" charset="0"/>
              </a:rPr>
              <a:t>Законодательная основа, руководящие принципы и протокол ФН</a:t>
            </a:r>
            <a:endParaRPr lang="en-US" sz="3500" dirty="0">
              <a:solidFill>
                <a:schemeClr val="accent1"/>
              </a:solidFill>
              <a:latin typeface="Futura PT Book" panose="020B0604020202020204" charset="0"/>
            </a:endParaRPr>
          </a:p>
        </p:txBody>
      </p:sp>
      <p:graphicFrame>
        <p:nvGraphicFramePr>
          <p:cNvPr id="4" name="Content Placeholder 4">
            <a:hlinkClick r:id="" action="ppaction://ole?verb=0"/>
            <a:extLst>
              <a:ext uri="{FF2B5EF4-FFF2-40B4-BE49-F238E27FC236}">
                <a16:creationId xmlns:a16="http://schemas.microsoft.com/office/drawing/2014/main" id="{FA988907-DA47-10A7-C3C9-66AC5D311E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561620"/>
              </p:ext>
            </p:extLst>
          </p:nvPr>
        </p:nvGraphicFramePr>
        <p:xfrm>
          <a:off x="479612" y="1244172"/>
          <a:ext cx="11078452" cy="5205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4" imgW="6094506" imgH="3427643" progId="PowerPoint.Show.12">
                  <p:embed/>
                </p:oleObj>
              </mc:Choice>
              <mc:Fallback>
                <p:oleObj name="Presentation" r:id="rId4" imgW="6094506" imgH="3427643" progId="PowerPoint.Show.12">
                  <p:embed/>
                  <p:pic>
                    <p:nvPicPr>
                      <p:cNvPr id="5" name="Content Placeholder 4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9612" y="1244172"/>
                        <a:ext cx="11078452" cy="5205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066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4A6CF-5AF0-F53D-F4FE-9FD819DC8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8629" y="211851"/>
            <a:ext cx="809435" cy="754247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4DB4F595-52F4-DE05-8C17-08C0D2C56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400" y="6255288"/>
            <a:ext cx="3955917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vert="horz" wrap="square" lIns="91440" tIns="45720" rIns="91440" bIns="45720" rtlCol="0" anchor="t" anchorCtr="0">
            <a:spAutoFit/>
          </a:bodyPr>
          <a:lstStyle/>
          <a:p>
            <a:pPr marL="0" marR="0" algn="l" rtl="0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Министерство здравоохранения и охраны семьи/остальные заинтересованные лица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7DB72E1B-DF4F-75C7-60DF-9B4BAC307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37" y="4158882"/>
            <a:ext cx="3955312" cy="4154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vert="horz" wrap="square" lIns="91440" tIns="45720" rIns="91440" bIns="45720" rtlCol="0" anchor="t" anchorCtr="0">
            <a:spAutoFit/>
          </a:bodyPr>
          <a:lstStyle/>
          <a:p>
            <a:pPr marL="0" marR="0" algn="l" rtl="0">
              <a:spcBef>
                <a:spcPts val="0"/>
              </a:spcBef>
              <a:spcAft>
                <a:spcPts val="0"/>
              </a:spcAft>
            </a:pPr>
            <a:r>
              <a:rPr lang="ru-ru" sz="105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Оценка причинно-следственных связей Комитетом по оценке причинно-следственных связей ПВПР вакцин против COVID-19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2E22A87-708A-2A48-3956-1F41D8043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526" y="4718992"/>
            <a:ext cx="6565537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vert="horz" wrap="square" lIns="91440" tIns="45720" rIns="91440" bIns="45720" rtlCol="0" anchor="t" anchorCtr="0">
            <a:spAutoFit/>
          </a:bodyPr>
          <a:lstStyle/>
          <a:p>
            <a:pPr marL="0" marR="0" algn="l" rtl="0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Консультативный комитет по нежелательным лекарственным реакциям (ADRAC) для вынесения регуляторных рекомендаций/решений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79D0DC90-5E4D-35CF-BD06-2BD3BD894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11" y="2766577"/>
            <a:ext cx="3579929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rtlCol="0" anchor="t" anchorCtr="0">
            <a:spAutoFit/>
          </a:bodyPr>
          <a:lstStyle/>
          <a:p>
            <a:pPr marL="0" marR="0" algn="just" rtl="0">
              <a:spcBef>
                <a:spcPts val="0"/>
              </a:spcBef>
              <a:spcAft>
                <a:spcPts val="0"/>
              </a:spcAft>
            </a:pPr>
            <a:r>
              <a: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Группа мониторинга нежелательных лекарственных реакций (ADRM) для предварительной оценки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5D3A309F-C8AA-BCB6-CCEB-CB3B2CDE6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270" y="3797168"/>
            <a:ext cx="3284974" cy="6001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vert="horz" wrap="square" lIns="91440" tIns="45720" rIns="91440" bIns="45720" rtlCol="0" anchor="t" anchorCtr="0">
            <a:spAutoFit/>
          </a:bodyPr>
          <a:lstStyle/>
          <a:p>
            <a:pPr marL="0" marR="0" algn="l" rtl="0">
              <a:spcBef>
                <a:spcPts val="0"/>
              </a:spcBef>
              <a:spcAft>
                <a:spcPts val="0"/>
              </a:spcAft>
            </a:pPr>
            <a:r>
              <a:rPr lang="ru-ru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Экспертный комитет ПВПР Расширенной программы вакцинации по оценке причинно-следственных связей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4B4EFA95-571F-21E7-8C62-DC901941A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831" y="3779121"/>
            <a:ext cx="3579929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rtlCol="0" anchor="t" anchorCtr="0">
            <a:spAutoFit/>
          </a:bodyPr>
          <a:lstStyle/>
          <a:p>
            <a:pPr marL="0" marR="0" algn="just" rtl="0">
              <a:spcBef>
                <a:spcPts val="0"/>
              </a:spcBef>
              <a:spcAft>
                <a:spcPts val="0"/>
              </a:spcAft>
            </a:pPr>
            <a:r>
              <a: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Технический подкомитет по оценке причинно-следственных связей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7D8F5EE0-ED13-DD01-8A9E-A578931F2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37" y="4802876"/>
            <a:ext cx="3955312" cy="430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vert="horz" wrap="square" lIns="91440" tIns="45720" rIns="91440" bIns="45720" rtlCol="0" anchor="t" anchorCtr="0">
            <a:spAutoFit/>
          </a:bodyPr>
          <a:lstStyle/>
          <a:p>
            <a:pPr marL="0" marR="0" algn="l" rtl="0">
              <a:spcBef>
                <a:spcPts val="0"/>
              </a:spcBef>
              <a:spcAft>
                <a:spcPts val="0"/>
              </a:spcAft>
            </a:pPr>
            <a:r>
              <a:rPr lang="ru-ru" sz="105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Национальный консультативный совет по ПВПР вакцин против COVID-19 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45204822-5AC2-659D-B309-FDC5AB7BC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425" y="5605939"/>
            <a:ext cx="5268002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rtlCol="0" anchor="t" anchorCtr="0">
            <a:spAutoFit/>
          </a:bodyPr>
          <a:lstStyle/>
          <a:p>
            <a:pPr marL="0" marR="0" algn="ctr" rtl="0">
              <a:spcBef>
                <a:spcPts val="0"/>
              </a:spcBef>
              <a:spcAft>
                <a:spcPts val="0"/>
              </a:spcAft>
            </a:pPr>
            <a:r>
              <a:rPr lang="ru-ru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DGDA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B6F35385-5F7F-7AF3-B9FF-9FED1501F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9847" y="6243401"/>
            <a:ext cx="2799505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vert="horz" wrap="square" lIns="91440" tIns="45720" rIns="91440" bIns="45720" rtlCol="0" anchor="t" anchorCtr="0">
            <a:spAutoFit/>
          </a:bodyPr>
          <a:lstStyle/>
          <a:p>
            <a:pPr marL="0" marR="0" algn="just" rtl="0">
              <a:spcBef>
                <a:spcPts val="0"/>
              </a:spcBef>
              <a:spcAft>
                <a:spcPts val="0"/>
              </a:spcAft>
            </a:pPr>
            <a:r>
              <a:rPr lang="ru-ru" sz="1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WHO-UMC VigiFlow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9B66DADE-2CB1-0ED6-DFB6-43D7E6BF5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2738" y="6239050"/>
            <a:ext cx="2470312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vert="horz" wrap="square" lIns="91440" tIns="45720" rIns="91440" bIns="45720" rtlCol="0" anchor="t" anchorCtr="0">
            <a:spAutoFit/>
          </a:bodyPr>
          <a:lstStyle/>
          <a:p>
            <a:pPr marL="0" marR="0" algn="ctr" rtl="0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Регуляторные меры</a:t>
            </a:r>
          </a:p>
        </p:txBody>
      </p:sp>
      <p:sp>
        <p:nvSpPr>
          <p:cNvPr id="15" name="Arrow: Down 39">
            <a:extLst>
              <a:ext uri="{FF2B5EF4-FFF2-40B4-BE49-F238E27FC236}">
                <a16:creationId xmlns:a16="http://schemas.microsoft.com/office/drawing/2014/main" id="{2AAAFC4B-74A4-57B3-D0FA-D6C592745033}"/>
              </a:ext>
            </a:extLst>
          </p:cNvPr>
          <p:cNvSpPr/>
          <p:nvPr/>
        </p:nvSpPr>
        <p:spPr>
          <a:xfrm>
            <a:off x="9212140" y="3412908"/>
            <a:ext cx="80513" cy="361706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US"/>
          </a:p>
        </p:txBody>
      </p:sp>
      <p:sp>
        <p:nvSpPr>
          <p:cNvPr id="16" name="Arrow: Down 39">
            <a:extLst>
              <a:ext uri="{FF2B5EF4-FFF2-40B4-BE49-F238E27FC236}">
                <a16:creationId xmlns:a16="http://schemas.microsoft.com/office/drawing/2014/main" id="{239DCD77-7AF0-2BD3-084F-57FB2A3448D4}"/>
              </a:ext>
            </a:extLst>
          </p:cNvPr>
          <p:cNvSpPr/>
          <p:nvPr/>
        </p:nvSpPr>
        <p:spPr>
          <a:xfrm>
            <a:off x="9212139" y="4240786"/>
            <a:ext cx="92089" cy="476637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US"/>
          </a:p>
        </p:txBody>
      </p:sp>
      <p:sp>
        <p:nvSpPr>
          <p:cNvPr id="17" name="Arrow: Down 36">
            <a:extLst>
              <a:ext uri="{FF2B5EF4-FFF2-40B4-BE49-F238E27FC236}">
                <a16:creationId xmlns:a16="http://schemas.microsoft.com/office/drawing/2014/main" id="{6D778EC2-6013-6347-842E-C7DEC12BD658}"/>
              </a:ext>
            </a:extLst>
          </p:cNvPr>
          <p:cNvSpPr/>
          <p:nvPr/>
        </p:nvSpPr>
        <p:spPr>
          <a:xfrm>
            <a:off x="5990899" y="3364735"/>
            <a:ext cx="144184" cy="432094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US"/>
          </a:p>
        </p:txBody>
      </p:sp>
      <p:sp>
        <p:nvSpPr>
          <p:cNvPr id="18" name="Arrow: Down 36">
            <a:extLst>
              <a:ext uri="{FF2B5EF4-FFF2-40B4-BE49-F238E27FC236}">
                <a16:creationId xmlns:a16="http://schemas.microsoft.com/office/drawing/2014/main" id="{0A6BF462-88EF-284B-57F7-B30154121DA6}"/>
              </a:ext>
            </a:extLst>
          </p:cNvPr>
          <p:cNvSpPr/>
          <p:nvPr/>
        </p:nvSpPr>
        <p:spPr>
          <a:xfrm>
            <a:off x="6045211" y="4403071"/>
            <a:ext cx="177537" cy="298249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US"/>
          </a:p>
        </p:txBody>
      </p:sp>
      <p:sp>
        <p:nvSpPr>
          <p:cNvPr id="19" name="Arrow: Down 27">
            <a:extLst>
              <a:ext uri="{FF2B5EF4-FFF2-40B4-BE49-F238E27FC236}">
                <a16:creationId xmlns:a16="http://schemas.microsoft.com/office/drawing/2014/main" id="{172DC268-0F1A-7B27-23F6-4A28B5A1359F}"/>
              </a:ext>
            </a:extLst>
          </p:cNvPr>
          <p:cNvSpPr/>
          <p:nvPr/>
        </p:nvSpPr>
        <p:spPr>
          <a:xfrm flipH="1">
            <a:off x="2941295" y="4577015"/>
            <a:ext cx="125475" cy="21299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US"/>
          </a:p>
        </p:txBody>
      </p:sp>
      <p:sp>
        <p:nvSpPr>
          <p:cNvPr id="20" name="Arrow: Down 27">
            <a:extLst>
              <a:ext uri="{FF2B5EF4-FFF2-40B4-BE49-F238E27FC236}">
                <a16:creationId xmlns:a16="http://schemas.microsoft.com/office/drawing/2014/main" id="{8579F4C6-E8E3-4D11-6439-309831F1A855}"/>
              </a:ext>
            </a:extLst>
          </p:cNvPr>
          <p:cNvSpPr/>
          <p:nvPr/>
        </p:nvSpPr>
        <p:spPr>
          <a:xfrm flipH="1">
            <a:off x="3894083" y="5239486"/>
            <a:ext cx="146016" cy="36268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US"/>
          </a:p>
        </p:txBody>
      </p:sp>
      <p:sp>
        <p:nvSpPr>
          <p:cNvPr id="21" name="Arrow: Down 39">
            <a:extLst>
              <a:ext uri="{FF2B5EF4-FFF2-40B4-BE49-F238E27FC236}">
                <a16:creationId xmlns:a16="http://schemas.microsoft.com/office/drawing/2014/main" id="{872C45E8-665D-F3E8-8323-0BDBCD1A03B2}"/>
              </a:ext>
            </a:extLst>
          </p:cNvPr>
          <p:cNvSpPr/>
          <p:nvPr/>
        </p:nvSpPr>
        <p:spPr>
          <a:xfrm>
            <a:off x="4192227" y="6032561"/>
            <a:ext cx="129021" cy="222727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US"/>
          </a:p>
        </p:txBody>
      </p:sp>
      <p:sp>
        <p:nvSpPr>
          <p:cNvPr id="22" name="Arrow: Down 39">
            <a:extLst>
              <a:ext uri="{FF2B5EF4-FFF2-40B4-BE49-F238E27FC236}">
                <a16:creationId xmlns:a16="http://schemas.microsoft.com/office/drawing/2014/main" id="{1ED41828-413C-9081-EE33-01B0E1612472}"/>
              </a:ext>
            </a:extLst>
          </p:cNvPr>
          <p:cNvSpPr/>
          <p:nvPr/>
        </p:nvSpPr>
        <p:spPr>
          <a:xfrm>
            <a:off x="8085883" y="6010354"/>
            <a:ext cx="129021" cy="222727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US"/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F51FB371-F5DE-FF81-233B-EE11A1CCD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23" y="3353304"/>
            <a:ext cx="3955312" cy="57708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vert="horz" wrap="square" lIns="91440" tIns="45720" rIns="91440" bIns="45720" rtlCol="0" anchor="t" anchorCtr="0">
            <a:spAutoFit/>
          </a:bodyPr>
          <a:lstStyle/>
          <a:p>
            <a:pPr marL="0" marR="0" algn="l" rtl="0">
              <a:spcBef>
                <a:spcPts val="0"/>
              </a:spcBef>
              <a:spcAft>
                <a:spcPts val="0"/>
              </a:spcAft>
            </a:pPr>
            <a:r>
              <a:rPr lang="ru-ru" sz="105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Расследование серьезных ПВПР силами районных/городских комитетов объединений по расследованию ПВПР вакцин против COVID-19</a:t>
            </a:r>
          </a:p>
        </p:txBody>
      </p:sp>
      <p:sp>
        <p:nvSpPr>
          <p:cNvPr id="23" name="Arrow: Down 39">
            <a:extLst>
              <a:ext uri="{FF2B5EF4-FFF2-40B4-BE49-F238E27FC236}">
                <a16:creationId xmlns:a16="http://schemas.microsoft.com/office/drawing/2014/main" id="{B74D3EC0-6A08-F272-A329-DBAD3625BAF8}"/>
              </a:ext>
            </a:extLst>
          </p:cNvPr>
          <p:cNvSpPr/>
          <p:nvPr/>
        </p:nvSpPr>
        <p:spPr>
          <a:xfrm flipH="1">
            <a:off x="6012600" y="6032314"/>
            <a:ext cx="93910" cy="200767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US"/>
          </a:p>
        </p:txBody>
      </p:sp>
      <p:sp>
        <p:nvSpPr>
          <p:cNvPr id="24" name="Arrow: Down 39">
            <a:extLst>
              <a:ext uri="{FF2B5EF4-FFF2-40B4-BE49-F238E27FC236}">
                <a16:creationId xmlns:a16="http://schemas.microsoft.com/office/drawing/2014/main" id="{12AFB21A-A6F5-62F9-E73E-9D5BA0763583}"/>
              </a:ext>
            </a:extLst>
          </p:cNvPr>
          <p:cNvSpPr/>
          <p:nvPr/>
        </p:nvSpPr>
        <p:spPr>
          <a:xfrm flipH="1">
            <a:off x="7705292" y="5303766"/>
            <a:ext cx="78614" cy="296433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US"/>
          </a:p>
        </p:txBody>
      </p:sp>
      <p:sp>
        <p:nvSpPr>
          <p:cNvPr id="29" name="Text Box 2">
            <a:extLst>
              <a:ext uri="{FF2B5EF4-FFF2-40B4-BE49-F238E27FC236}">
                <a16:creationId xmlns:a16="http://schemas.microsoft.com/office/drawing/2014/main" id="{19A9DCA6-70BD-BE29-55E2-37ECB5BFA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23" y="1255064"/>
            <a:ext cx="3955312" cy="18697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vert="horz" wrap="square" lIns="91440" tIns="45720" rIns="91440" bIns="45720" rtlCol="0" anchor="t" anchorCtr="0">
            <a:spAutoFit/>
          </a:bodyPr>
          <a:lstStyle/>
          <a:p>
            <a:pPr marL="0" marR="0" algn="l" rtl="0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Онлайн-отчетность, направляемая от районных специалистов по здравоохранению и планированию семьи (UHFPO), местных специалистов общественного здравоохранения (CHO)/муниципальных специалистов здравоохранения (MMO), штатных терапевтов (RP)/штатных врачей (RMO), специалистов по статистике, специалистов по здравоохранению (HO), специалистов по здравоохранению аэропортов (AHO), специалистов по надзору и вакцинации (SIMO)/зональных специалистов, гражданских хирургов, держателей РУ (ДРУ)/дистрибьюторов, контролеров/руководителей частных организаций здравоохранения, </a:t>
            </a:r>
          </a:p>
        </p:txBody>
      </p:sp>
      <p:sp>
        <p:nvSpPr>
          <p:cNvPr id="25" name="Arrow: Down 27">
            <a:extLst>
              <a:ext uri="{FF2B5EF4-FFF2-40B4-BE49-F238E27FC236}">
                <a16:creationId xmlns:a16="http://schemas.microsoft.com/office/drawing/2014/main" id="{89B0ED8B-CC98-62DB-775D-DC1E184AB8FB}"/>
              </a:ext>
            </a:extLst>
          </p:cNvPr>
          <p:cNvSpPr/>
          <p:nvPr/>
        </p:nvSpPr>
        <p:spPr>
          <a:xfrm flipH="1">
            <a:off x="2935338" y="3937410"/>
            <a:ext cx="125475" cy="21299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US"/>
          </a:p>
        </p:txBody>
      </p:sp>
      <p:sp>
        <p:nvSpPr>
          <p:cNvPr id="27" name="Arrow: Down 36">
            <a:extLst>
              <a:ext uri="{FF2B5EF4-FFF2-40B4-BE49-F238E27FC236}">
                <a16:creationId xmlns:a16="http://schemas.microsoft.com/office/drawing/2014/main" id="{C7505A8D-A8BE-8D66-9A4C-70F32C94E248}"/>
              </a:ext>
            </a:extLst>
          </p:cNvPr>
          <p:cNvSpPr/>
          <p:nvPr/>
        </p:nvSpPr>
        <p:spPr>
          <a:xfrm>
            <a:off x="5978985" y="2507154"/>
            <a:ext cx="83921" cy="428239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US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C1F8077F-8F12-1977-A015-3573FA15C42F}"/>
              </a:ext>
            </a:extLst>
          </p:cNvPr>
          <p:cNvSpPr/>
          <p:nvPr/>
        </p:nvSpPr>
        <p:spPr>
          <a:xfrm flipH="1">
            <a:off x="2929381" y="3133904"/>
            <a:ext cx="125475" cy="21299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US"/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558D9443-2EB9-482D-7DB7-6518DCC49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810" y="1666500"/>
            <a:ext cx="2706516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rtlCol="0" anchor="t" anchorCtr="0">
            <a:spAutoFit/>
          </a:bodyPr>
          <a:lstStyle/>
          <a:p>
            <a:pPr algn="just" rtl="0"/>
            <a:r>
              <a: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Онлайн/офлайн отчетность по НЛР </a:t>
            </a:r>
            <a:r>
              <a:rPr lang="ru-ru" sz="1200">
                <a:latin typeface="Times New Roman" panose="02020603050405020304" pitchFamily="18" charset="0"/>
                <a:ea typeface="Times New Roman" panose="02020603050405020304" pitchFamily="18" charset="0"/>
              </a:rPr>
              <a:t>и ПВПР</a:t>
            </a:r>
          </a:p>
        </p:txBody>
      </p:sp>
      <p:sp>
        <p:nvSpPr>
          <p:cNvPr id="31" name="Text Box 2">
            <a:extLst>
              <a:ext uri="{FF2B5EF4-FFF2-40B4-BE49-F238E27FC236}">
                <a16:creationId xmlns:a16="http://schemas.microsoft.com/office/drawing/2014/main" id="{44A2C90A-FF8C-38FA-1CEA-BC4F3C07E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833" y="1901251"/>
            <a:ext cx="3260159" cy="6001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vert="horz" wrap="square" lIns="91440" tIns="45720" rIns="91440" bIns="45720" rtlCol="0" anchor="t" anchorCtr="0">
            <a:spAutoFit/>
          </a:bodyPr>
          <a:lstStyle/>
          <a:p>
            <a:pPr marL="0" marR="0" algn="just" rtl="0">
              <a:spcBef>
                <a:spcPts val="0"/>
              </a:spcBef>
              <a:spcAft>
                <a:spcPts val="0"/>
              </a:spcAft>
            </a:pPr>
            <a:r>
              <a:rPr lang="ru-ru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Онлайн-офлайн отчетность по поствакцинальным побочным реакциям (ПВПР), поступающая с национального и субнациональных уровней</a:t>
            </a:r>
          </a:p>
        </p:txBody>
      </p:sp>
      <p:sp>
        <p:nvSpPr>
          <p:cNvPr id="32" name="Arrow: Down 39">
            <a:extLst>
              <a:ext uri="{FF2B5EF4-FFF2-40B4-BE49-F238E27FC236}">
                <a16:creationId xmlns:a16="http://schemas.microsoft.com/office/drawing/2014/main" id="{60F090C6-6377-955A-8CA5-9B2D31A5ECCE}"/>
              </a:ext>
            </a:extLst>
          </p:cNvPr>
          <p:cNvSpPr/>
          <p:nvPr/>
        </p:nvSpPr>
        <p:spPr>
          <a:xfrm flipH="1">
            <a:off x="9200224" y="2128165"/>
            <a:ext cx="94557" cy="636187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US"/>
          </a:p>
        </p:txBody>
      </p:sp>
      <p:sp>
        <p:nvSpPr>
          <p:cNvPr id="33" name="Arrow: Down 36">
            <a:extLst>
              <a:ext uri="{FF2B5EF4-FFF2-40B4-BE49-F238E27FC236}">
                <a16:creationId xmlns:a16="http://schemas.microsoft.com/office/drawing/2014/main" id="{1388D7B8-B763-465D-05F0-463214BD46BC}"/>
              </a:ext>
            </a:extLst>
          </p:cNvPr>
          <p:cNvSpPr/>
          <p:nvPr/>
        </p:nvSpPr>
        <p:spPr>
          <a:xfrm>
            <a:off x="5978985" y="1468818"/>
            <a:ext cx="115611" cy="428258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US"/>
          </a:p>
        </p:txBody>
      </p:sp>
      <p:sp>
        <p:nvSpPr>
          <p:cNvPr id="34" name="Arrow: Down 39">
            <a:extLst>
              <a:ext uri="{FF2B5EF4-FFF2-40B4-BE49-F238E27FC236}">
                <a16:creationId xmlns:a16="http://schemas.microsoft.com/office/drawing/2014/main" id="{4D2710B5-B0F7-45A2-0914-EEB23AFDCF93}"/>
              </a:ext>
            </a:extLst>
          </p:cNvPr>
          <p:cNvSpPr/>
          <p:nvPr/>
        </p:nvSpPr>
        <p:spPr>
          <a:xfrm flipH="1">
            <a:off x="9200225" y="1160155"/>
            <a:ext cx="80514" cy="501123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US"/>
          </a:p>
        </p:txBody>
      </p:sp>
      <p:sp>
        <p:nvSpPr>
          <p:cNvPr id="35" name="Text Box 2">
            <a:extLst>
              <a:ext uri="{FF2B5EF4-FFF2-40B4-BE49-F238E27FC236}">
                <a16:creationId xmlns:a16="http://schemas.microsoft.com/office/drawing/2014/main" id="{D3DC7D5B-3CC4-58E2-711D-A2BF625E6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4025" y="2933848"/>
            <a:ext cx="3284974" cy="430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vert="horz" wrap="square" lIns="91440" tIns="45720" rIns="91440" bIns="45720" rtlCol="0" anchor="t" anchorCtr="0">
            <a:spAutoFit/>
          </a:bodyPr>
          <a:lstStyle/>
          <a:p>
            <a:pPr marL="0" marR="0" algn="l" rtl="0">
              <a:spcBef>
                <a:spcPts val="0"/>
              </a:spcBef>
              <a:spcAft>
                <a:spcPts val="0"/>
              </a:spcAft>
            </a:pPr>
            <a:r>
              <a:rPr lang="ru-ru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Районный/городской комитет объединения по расследованию ПВПР</a:t>
            </a:r>
          </a:p>
        </p:txBody>
      </p:sp>
      <p:sp>
        <p:nvSpPr>
          <p:cNvPr id="36" name="Left-Right Arrow 2">
            <a:extLst>
              <a:ext uri="{FF2B5EF4-FFF2-40B4-BE49-F238E27FC236}">
                <a16:creationId xmlns:a16="http://schemas.microsoft.com/office/drawing/2014/main" id="{5709176B-B692-BB68-2517-4BFF6B279DF0}"/>
              </a:ext>
            </a:extLst>
          </p:cNvPr>
          <p:cNvSpPr/>
          <p:nvPr/>
        </p:nvSpPr>
        <p:spPr>
          <a:xfrm rot="16200000">
            <a:off x="7844577" y="1850476"/>
            <a:ext cx="1284349" cy="567521"/>
          </a:xfrm>
          <a:prstGeom prst="left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Расследования серьезных НЛР/ПВПР</a:t>
            </a:r>
          </a:p>
          <a:p>
            <a:pPr algn="ctr" rtl="0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7" name="Text Box 2">
            <a:extLst>
              <a:ext uri="{FF2B5EF4-FFF2-40B4-BE49-F238E27FC236}">
                <a16:creationId xmlns:a16="http://schemas.microsoft.com/office/drawing/2014/main" id="{665E6E4D-D5DF-A27C-FFEC-77B701BEC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9311" y="699377"/>
            <a:ext cx="1530342" cy="76944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vert="horz" wrap="square" lIns="91440" tIns="45720" rIns="91440" bIns="45720" rtlCol="0" anchor="t" anchorCtr="0">
            <a:spAutoFit/>
          </a:bodyPr>
          <a:lstStyle/>
          <a:p>
            <a:pPr marL="0" marR="0" algn="just" rtl="0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Вакцины в рамках Расширенной программы вакцинации (EPI)       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3499D4FA-9B85-77E7-A6A1-64C840DB9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1921" y="691805"/>
            <a:ext cx="2733662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rtlCol="0" anchor="t" anchorCtr="0">
            <a:spAutoFit/>
          </a:bodyPr>
          <a:lstStyle/>
          <a:p>
            <a:pPr marL="0" marR="0" algn="just" rtl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Лекарственные препараты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другие вакцины 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D066340-5AF7-F80A-FD64-65E72F163C47}"/>
              </a:ext>
            </a:extLst>
          </p:cNvPr>
          <p:cNvCxnSpPr/>
          <p:nvPr/>
        </p:nvCxnSpPr>
        <p:spPr>
          <a:xfrm>
            <a:off x="6009801" y="331103"/>
            <a:ext cx="2112120" cy="39280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0" name="Rectangle 58">
            <a:extLst>
              <a:ext uri="{FF2B5EF4-FFF2-40B4-BE49-F238E27FC236}">
                <a16:creationId xmlns:a16="http://schemas.microsoft.com/office/drawing/2014/main" id="{D799A134-D2D8-0068-5207-1068C459B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86" y="255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endParaRPr lang="en-US"/>
          </a:p>
        </p:txBody>
      </p:sp>
      <p:sp>
        <p:nvSpPr>
          <p:cNvPr id="41" name="Text Box 2">
            <a:extLst>
              <a:ext uri="{FF2B5EF4-FFF2-40B4-BE49-F238E27FC236}">
                <a16:creationId xmlns:a16="http://schemas.microsoft.com/office/drawing/2014/main" id="{868B08D6-246D-95DD-D903-EDE82C7EF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525" y="1202163"/>
            <a:ext cx="2065157" cy="2769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rtlCol="0" anchor="t" anchorCtr="0">
            <a:spAutoFit/>
          </a:bodyPr>
          <a:lstStyle/>
          <a:p>
            <a:pPr marL="0" marR="0" algn="just" rtl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Районный комитет по ФН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2" name="Text Box 2">
            <a:extLst>
              <a:ext uri="{FF2B5EF4-FFF2-40B4-BE49-F238E27FC236}">
                <a16:creationId xmlns:a16="http://schemas.microsoft.com/office/drawing/2014/main" id="{3BC8410D-D0D1-1D29-8DFF-0044EFBDE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359" y="764957"/>
            <a:ext cx="3171826" cy="2616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vert="horz" wrap="square" lIns="91440" tIns="45720" rIns="91440" bIns="45720" rtlCol="0" anchor="t" anchorCtr="0">
            <a:spAutoFit/>
          </a:bodyPr>
          <a:lstStyle/>
          <a:p>
            <a:pPr marL="0" marR="0" algn="just" rtl="0">
              <a:spcBef>
                <a:spcPts val="0"/>
              </a:spcBef>
              <a:spcAft>
                <a:spcPts val="0"/>
              </a:spcAft>
            </a:pPr>
            <a:r>
              <a:rPr lang="ru-ru" sz="105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Вакцины против COVID-19</a:t>
            </a:r>
          </a:p>
        </p:txBody>
      </p:sp>
      <p:sp>
        <p:nvSpPr>
          <p:cNvPr id="43" name="Rectangle 59">
            <a:extLst>
              <a:ext uri="{FF2B5EF4-FFF2-40B4-BE49-F238E27FC236}">
                <a16:creationId xmlns:a16="http://schemas.microsoft.com/office/drawing/2014/main" id="{B434AB63-A657-3ECD-892D-5A5723953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988" y="27322"/>
            <a:ext cx="12192000" cy="46166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r"/>
                <a:tab pos="2743200" algn="ctr"/>
                <a:tab pos="5486400" algn="r"/>
              </a:tabLst>
            </a:pPr>
            <a:r>
              <a:rPr lang="ru-ru" sz="2400" b="1" i="0" u="none" strike="noStrike" normalizeH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Times New Roman" panose="02020603050405020304" pitchFamily="18" charset="0"/>
              </a:rPr>
              <a:t>Блок-схема работы фармаконадзора, Бангладеш</a:t>
            </a:r>
            <a:endParaRPr kumimoji="0" lang="en-US" sz="2400" b="1" i="0" u="none" strike="noStrike" normalizeH="0" baseline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9FF1A07-CDBC-F1AF-4418-FC7EBE3EA506}"/>
              </a:ext>
            </a:extLst>
          </p:cNvPr>
          <p:cNvCxnSpPr>
            <a:cxnSpLocks/>
          </p:cNvCxnSpPr>
          <p:nvPr/>
        </p:nvCxnSpPr>
        <p:spPr>
          <a:xfrm flipH="1">
            <a:off x="6030124" y="115249"/>
            <a:ext cx="9604" cy="58210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ABC209E-8F3D-7AFC-0271-5B3BBA23E639}"/>
              </a:ext>
            </a:extLst>
          </p:cNvPr>
          <p:cNvCxnSpPr/>
          <p:nvPr/>
        </p:nvCxnSpPr>
        <p:spPr>
          <a:xfrm flipH="1">
            <a:off x="4025970" y="362309"/>
            <a:ext cx="2048512" cy="39653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6" name="Arrow: Down 27">
            <a:extLst>
              <a:ext uri="{FF2B5EF4-FFF2-40B4-BE49-F238E27FC236}">
                <a16:creationId xmlns:a16="http://schemas.microsoft.com/office/drawing/2014/main" id="{F3F8DEB2-8306-12C4-D59A-6212A54EB2BE}"/>
              </a:ext>
            </a:extLst>
          </p:cNvPr>
          <p:cNvSpPr/>
          <p:nvPr/>
        </p:nvSpPr>
        <p:spPr>
          <a:xfrm flipH="1">
            <a:off x="2936053" y="1035504"/>
            <a:ext cx="125475" cy="21299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7105511-a3fc-490d-a5ef-ccc53796ea20" xsi:nil="true"/>
    <lcf76f155ced4ddcb4097134ff3c332f xmlns="f35e3ae3-7573-4125-897b-4f0f89651cbc">
      <Terms xmlns="http://schemas.microsoft.com/office/infopath/2007/PartnerControls"/>
    </lcf76f155ced4ddcb4097134ff3c332f>
    <_Flow_SignoffStatus xmlns="f35e3ae3-7573-4125-897b-4f0f89651cbc" xsi:nil="true"/>
    <_x041f__x0440__x043e__x0435__x043a__x0442_ xmlns="f35e3ae3-7573-4125-897b-4f0f89651cb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654F8B2A4E22546A728E14F65E9F67A" ma:contentTypeVersion="23" ma:contentTypeDescription="Создание документа." ma:contentTypeScope="" ma:versionID="33e6078cdcf15994f594a3a52b0cf36b">
  <xsd:schema xmlns:xsd="http://www.w3.org/2001/XMLSchema" xmlns:xs="http://www.w3.org/2001/XMLSchema" xmlns:p="http://schemas.microsoft.com/office/2006/metadata/properties" xmlns:ns2="f35e3ae3-7573-4125-897b-4f0f89651cbc" xmlns:ns3="37105511-a3fc-490d-a5ef-ccc53796ea20" targetNamespace="http://schemas.microsoft.com/office/2006/metadata/properties" ma:root="true" ma:fieldsID="0700517cc46c586d1fb909996059bfce" ns2:_="" ns3:_="">
    <xsd:import namespace="f35e3ae3-7573-4125-897b-4f0f89651cbc"/>
    <xsd:import namespace="37105511-a3fc-490d-a5ef-ccc53796e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_x041f__x0440__x043e__x0435__x043a__x0442_" minOccurs="0"/>
                <xsd:element ref="ns2:_Flow_SignoffStatus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5e3ae3-7573-4125-897b-4f0f89651c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x041f__x0440__x043e__x0435__x043a__x0442_" ma:index="20" nillable="true" ma:displayName="Проект" ma:list="{1fb43538-4fe3-4ed7-a58b-dde58782388f}" ma:internalName="_x041f__x0440__x043e__x0435__x043a__x0442_" ma:showField="_x041d__x0430__x0438__x043c__x04">
      <xsd:simpleType>
        <xsd:restriction base="dms:Lookup"/>
      </xsd:simpleType>
    </xsd:element>
    <xsd:element name="_Flow_SignoffStatus" ma:index="21" nillable="true" ma:displayName="Состояние одобрения" ma:internalName="_x0421__x043e__x0441__x0442__x043e__x044f__x043d__x0438__x0435__x0020__x043e__x0434__x043e__x0431__x0440__x0435__x043d__x0438__x044f_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fe1d91d0-6d72-47dc-8152-3abfdcc45d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105511-a3fc-490d-a5ef-ccc53796e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844ec85-c7a4-4aa6-85cc-bc9522b804b6}" ma:internalName="TaxCatchAll" ma:showField="CatchAllData" ma:web="37105511-a3fc-490d-a5ef-ccc53796ea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FA30E4-0A2F-4104-AB80-642A2A753C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3E3BA7-9E49-4C39-A934-1925D3441570}">
  <ds:schemaRefs>
    <ds:schemaRef ds:uri="http://schemas.microsoft.com/office/2006/metadata/properties"/>
    <ds:schemaRef ds:uri="http://purl.org/dc/dcmitype/"/>
    <ds:schemaRef ds:uri="f35e3ae3-7573-4125-897b-4f0f89651cbc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37105511-a3fc-490d-a5ef-ccc53796ea2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01A06D8-3638-4A6E-821F-1361919888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5e3ae3-7573-4125-897b-4f0f89651cbc"/>
    <ds:schemaRef ds:uri="37105511-a3fc-490d-a5ef-ccc53796ea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1624</TotalTime>
  <Words>1330</Words>
  <Application>Microsoft Office PowerPoint</Application>
  <PresentationFormat>Широкоэкранный</PresentationFormat>
  <Paragraphs>168</Paragraphs>
  <Slides>19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0" baseType="lpstr">
      <vt:lpstr>Futura PT Demi</vt:lpstr>
      <vt:lpstr>Arial Black</vt:lpstr>
      <vt:lpstr>Wingdings</vt:lpstr>
      <vt:lpstr>Arial</vt:lpstr>
      <vt:lpstr>Calibri</vt:lpstr>
      <vt:lpstr>Tahoma</vt:lpstr>
      <vt:lpstr>Futura PT Book</vt:lpstr>
      <vt:lpstr>Times New Roman</vt:lpstr>
      <vt:lpstr>Segoe UI</vt:lpstr>
      <vt:lpstr>Office Theme</vt:lpstr>
      <vt:lpstr>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Джанина Джанина</cp:lastModifiedBy>
  <cp:revision>89</cp:revision>
  <dcterms:created xsi:type="dcterms:W3CDTF">2022-06-27T14:29:11Z</dcterms:created>
  <dcterms:modified xsi:type="dcterms:W3CDTF">2022-09-06T10:58:22Z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0x0101006654F8B2A4E22546A728E14F65E9F67A</vt:lpwstr>
  </property>
  <property fmtid="{D5CDD505-2E9C-101B-9397-08002B2CF9AE}" pid="3" name="MediaServiceImageTags">
    <vt:lpwstr/>
  </property>
</Properties>
</file>