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0" r:id="rId1"/>
  </p:sldMasterIdLst>
  <p:sldIdLst>
    <p:sldId id="263" r:id="rId2"/>
    <p:sldId id="270" r:id="rId3"/>
    <p:sldId id="271" r:id="rId4"/>
    <p:sldId id="266" r:id="rId5"/>
    <p:sldId id="267" r:id="rId6"/>
    <p:sldId id="272" r:id="rId7"/>
    <p:sldId id="268" r:id="rId8"/>
    <p:sldId id="269" r:id="rId9"/>
    <p:sldId id="273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utura PT Book" panose="020B0502020204020303" pitchFamily="34" charset="-52"/>
      <p:regular r:id="rId15"/>
      <p:italic r:id="rId16"/>
    </p:embeddedFont>
    <p:embeddedFont>
      <p:font typeface="Futura PT Demi" panose="020B0702020204020303" pitchFamily="34" charset="-52"/>
      <p:regular r:id="rId17"/>
      <p:bold r:id="rId18"/>
      <p:italic r:id="rId19"/>
    </p:embeddedFont>
  </p:embeddedFontLst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6405"/>
  </p:normalViewPr>
  <p:slideViewPr>
    <p:cSldViewPr snapToGrid="0" snapToObjects="1">
      <p:cViewPr varScale="1">
        <p:scale>
          <a:sx n="76" d="100"/>
          <a:sy n="76" d="100"/>
        </p:scale>
        <p:origin x="1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31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pos="6244" userDrawn="1">
          <p15:clr>
            <a:srgbClr val="FBAE40"/>
          </p15:clr>
        </p15:guide>
        <p15:guide id="5" pos="6108" userDrawn="1">
          <p15:clr>
            <a:srgbClr val="FBAE40"/>
          </p15:clr>
        </p15:guide>
        <p15:guide id="6" pos="5065" userDrawn="1">
          <p15:clr>
            <a:srgbClr val="FBAE40"/>
          </p15:clr>
        </p15:guide>
        <p15:guide id="7" pos="4929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orient="horz" pos="3748" userDrawn="1">
          <p15:clr>
            <a:srgbClr val="FBAE40"/>
          </p15:clr>
        </p15:guide>
        <p15:guide id="10" pos="1436" userDrawn="1">
          <p15:clr>
            <a:srgbClr val="FBAE40"/>
          </p15:clr>
        </p15:guide>
        <p15:guide id="11" pos="1572" userDrawn="1">
          <p15:clr>
            <a:srgbClr val="FBAE40"/>
          </p15:clr>
        </p15:guide>
        <p15:guide id="12" pos="2615" userDrawn="1">
          <p15:clr>
            <a:srgbClr val="FBAE40"/>
          </p15:clr>
        </p15:guide>
        <p15:guide id="13" pos="2729" userDrawn="1">
          <p15:clr>
            <a:srgbClr val="FBAE40"/>
          </p15:clr>
        </p15:guide>
        <p15:guide id="14" pos="3772" userDrawn="1">
          <p15:clr>
            <a:srgbClr val="FBAE40"/>
          </p15:clr>
        </p15:guide>
        <p15:guide id="15" orient="horz" pos="40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285E2-56FE-AFA3-47D6-25B19760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6F332-9A0E-3122-C4CC-171C216D6685}"/>
              </a:ext>
            </a:extLst>
          </p:cNvPr>
          <p:cNvSpPr txBox="1"/>
          <p:nvPr/>
        </p:nvSpPr>
        <p:spPr>
          <a:xfrm>
            <a:off x="7943424" y="3751725"/>
            <a:ext cx="34885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  <a:r>
              <a:rPr lang="en-US" sz="24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–</a:t>
            </a:r>
            <a:r>
              <a:rPr lang="ru-RU" sz="24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8 сентября, </a:t>
            </a:r>
            <a:endParaRPr lang="en-US" sz="2400" b="1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Иркутск </a:t>
            </a:r>
          </a:p>
          <a:p>
            <a:r>
              <a:rPr lang="ru-RU" sz="1800">
                <a:solidFill>
                  <a:schemeClr val="bg1"/>
                </a:solidFill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Байкал Бизнес Центр</a:t>
            </a:r>
            <a:endParaRPr lang="en-RU" sz="1800">
              <a:solidFill>
                <a:schemeClr val="bg1"/>
              </a:solidFill>
              <a:latin typeface="Futura PT Book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439F0-0BC6-3DBA-FB63-C5C9D9B2FF03}"/>
              </a:ext>
            </a:extLst>
          </p:cNvPr>
          <p:cNvSpPr txBox="1"/>
          <p:nvPr/>
        </p:nvSpPr>
        <p:spPr>
          <a:xfrm>
            <a:off x="532624" y="3616822"/>
            <a:ext cx="6000007" cy="317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5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VII </a:t>
            </a:r>
            <a:r>
              <a:rPr lang="ru-RU" sz="45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Всероссийская </a:t>
            </a:r>
            <a:r>
              <a:rPr lang="en-GB" sz="45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GMP-</a:t>
            </a:r>
            <a:r>
              <a:rPr lang="ru-RU" sz="45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конференция </a:t>
            </a:r>
          </a:p>
          <a:p>
            <a:pPr>
              <a:lnSpc>
                <a:spcPts val="4800"/>
              </a:lnSpc>
            </a:pPr>
            <a:r>
              <a:rPr lang="ru-RU" sz="45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с международным участием</a:t>
            </a:r>
          </a:p>
          <a:p>
            <a:pPr>
              <a:lnSpc>
                <a:spcPts val="4800"/>
              </a:lnSpc>
            </a:pPr>
            <a:endParaRPr lang="ru-RU" sz="4500" b="1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0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90531-3C18-6FD1-12D3-E4048518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79D5B4-5551-8917-1956-601C42E8CBF5}"/>
              </a:ext>
            </a:extLst>
          </p:cNvPr>
          <p:cNvSpPr txBox="1"/>
          <p:nvPr/>
        </p:nvSpPr>
        <p:spPr>
          <a:xfrm>
            <a:off x="503814" y="3081139"/>
            <a:ext cx="8243022" cy="321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20"/>
              </a:lnSpc>
            </a:pPr>
            <a:r>
              <a:rPr lang="ru-RU" sz="66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Учебные инспекции как инструмент внедрения и развития </a:t>
            </a:r>
            <a:r>
              <a:rPr lang="en-US" sz="6600" b="1" err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GxP</a:t>
            </a:r>
            <a:endParaRPr lang="en-RU" sz="6600" b="1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Овал 101"/>
          <p:cNvSpPr/>
          <p:nvPr/>
        </p:nvSpPr>
        <p:spPr>
          <a:xfrm>
            <a:off x="7571122" y="3189906"/>
            <a:ext cx="1690255" cy="10529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24890" y="2896543"/>
            <a:ext cx="1690255" cy="15652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10193897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GxP </a:t>
            </a:r>
            <a:r>
              <a:rPr lang="ru-RU" sz="4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при разработке и обращении ЛС</a:t>
            </a:r>
          </a:p>
        </p:txBody>
      </p:sp>
      <p:sp>
        <p:nvSpPr>
          <p:cNvPr id="40" name="Овал 39"/>
          <p:cNvSpPr/>
          <p:nvPr/>
        </p:nvSpPr>
        <p:spPr>
          <a:xfrm>
            <a:off x="717290" y="1506094"/>
            <a:ext cx="1690255" cy="1052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84310" y="4827729"/>
            <a:ext cx="1690255" cy="1052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880215" y="4838319"/>
            <a:ext cx="1690255" cy="1052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611398" y="1541492"/>
            <a:ext cx="1690255" cy="1052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9301654" y="3189906"/>
            <a:ext cx="1690255" cy="1052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611399" y="4838320"/>
            <a:ext cx="1690255" cy="1052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814706" y="1744798"/>
            <a:ext cx="128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Futura PT Book" panose="020B0604020202020204" charset="-52"/>
              </a:rPr>
              <a:t>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GLP</a:t>
            </a: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604020202020204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504962" y="3393211"/>
            <a:ext cx="128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Futura PT Book" panose="020B0604020202020204" charset="-52"/>
              </a:rPr>
              <a:t>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GCP</a:t>
            </a: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604020202020204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15233" y="5041625"/>
            <a:ext cx="128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GMP</a:t>
            </a: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604020202020204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9455" y="4953027"/>
            <a:ext cx="128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GDP</a:t>
            </a: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604020202020204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11966" y="5041625"/>
            <a:ext cx="128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GSP</a:t>
            </a: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604020202020204" charset="-5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6073" y="1744798"/>
            <a:ext cx="128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GPP</a:t>
            </a: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604020202020204" charset="-52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 rot="7311496">
            <a:off x="8886017" y="4255432"/>
            <a:ext cx="831273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3065098">
            <a:off x="9185812" y="2574248"/>
            <a:ext cx="750287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0800000">
            <a:off x="4767677" y="5053438"/>
            <a:ext cx="2754685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0800000">
            <a:off x="1986362" y="5025934"/>
            <a:ext cx="901577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245806" y="1507200"/>
            <a:ext cx="1690255" cy="1052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85133" y="1683819"/>
            <a:ext cx="121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Фарм. разработка</a:t>
            </a:r>
          </a:p>
        </p:txBody>
      </p:sp>
      <p:sp>
        <p:nvSpPr>
          <p:cNvPr id="62" name="Стрелка вправо с вырезом 61"/>
          <p:cNvSpPr/>
          <p:nvPr/>
        </p:nvSpPr>
        <p:spPr>
          <a:xfrm>
            <a:off x="6936061" y="1739593"/>
            <a:ext cx="646847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0072363" y="4499005"/>
            <a:ext cx="1690255" cy="10529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10324751" y="4733089"/>
            <a:ext cx="122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Регистрация ЛС</a:t>
            </a:r>
          </a:p>
        </p:txBody>
      </p:sp>
      <p:sp>
        <p:nvSpPr>
          <p:cNvPr id="65" name="Стрелка вправо с вырезом 64"/>
          <p:cNvSpPr/>
          <p:nvPr/>
        </p:nvSpPr>
        <p:spPr>
          <a:xfrm rot="9865230">
            <a:off x="9402098" y="4850008"/>
            <a:ext cx="712177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9976989" y="1478506"/>
            <a:ext cx="1690255" cy="10529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0180025" y="1550000"/>
            <a:ext cx="1283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GCLP</a:t>
            </a: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,</a:t>
            </a:r>
          </a:p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GCDMP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69" name="Стрелка вправо с вырезом 68"/>
          <p:cNvSpPr/>
          <p:nvPr/>
        </p:nvSpPr>
        <p:spPr>
          <a:xfrm rot="6534684">
            <a:off x="10141605" y="2546357"/>
            <a:ext cx="715033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592476" y="2266948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469931" y="2268594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758186" y="3978439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655458" y="5602285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8487701" y="5602284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680283" y="2321059"/>
            <a:ext cx="62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GEP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544603" y="2316454"/>
            <a:ext cx="68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GVP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832834" y="4038802"/>
            <a:ext cx="68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GVP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587956" y="5648371"/>
            <a:ext cx="68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GVP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57100" y="5651443"/>
            <a:ext cx="62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GEP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311935" y="2736713"/>
            <a:ext cx="2683538" cy="965746"/>
          </a:xfrm>
          <a:prstGeom prst="curved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0800000">
            <a:off x="4202306" y="3743045"/>
            <a:ext cx="2664563" cy="912200"/>
          </a:xfrm>
          <a:prstGeom prst="curved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2900786" y="5651443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208470" y="5559268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2983841" y="5706623"/>
            <a:ext cx="62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GEP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0733" y="5617880"/>
            <a:ext cx="62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GEP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2981548" y="1449733"/>
            <a:ext cx="1690255" cy="1052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195526" y="1637599"/>
            <a:ext cx="1282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Потребитель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 (</a:t>
            </a: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пациент)</a:t>
            </a:r>
          </a:p>
        </p:txBody>
      </p:sp>
      <p:sp>
        <p:nvSpPr>
          <p:cNvPr id="85" name="Стрелка вправо с вырезом 84"/>
          <p:cNvSpPr/>
          <p:nvPr/>
        </p:nvSpPr>
        <p:spPr>
          <a:xfrm>
            <a:off x="2369035" y="1673062"/>
            <a:ext cx="632332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право с вырезом 85"/>
          <p:cNvSpPr/>
          <p:nvPr/>
        </p:nvSpPr>
        <p:spPr>
          <a:xfrm>
            <a:off x="4637940" y="1683819"/>
            <a:ext cx="632332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3373030" y="2234341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3472938" y="2280428"/>
            <a:ext cx="62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GxP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740970" y="5660536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3807440" y="5711889"/>
            <a:ext cx="68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GVP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1028070" y="5571793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1129791" y="5605862"/>
            <a:ext cx="68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GVP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1121025" y="2285308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1199081" y="2337071"/>
            <a:ext cx="68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GVP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98" name="Стрелка вправо с вырезом 97"/>
          <p:cNvSpPr/>
          <p:nvPr/>
        </p:nvSpPr>
        <p:spPr>
          <a:xfrm rot="16913535">
            <a:off x="287736" y="3443158"/>
            <a:ext cx="1927426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7736257" y="3384564"/>
            <a:ext cx="138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GACP</a:t>
            </a: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604020202020204" charset="-52"/>
            </a:endParaRPr>
          </a:p>
        </p:txBody>
      </p:sp>
      <p:sp>
        <p:nvSpPr>
          <p:cNvPr id="103" name="Стрелка вправо с вырезом 102"/>
          <p:cNvSpPr/>
          <p:nvPr/>
        </p:nvSpPr>
        <p:spPr>
          <a:xfrm rot="5400000">
            <a:off x="8150992" y="4188392"/>
            <a:ext cx="559666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174412" y="3753805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5259769" y="3819288"/>
            <a:ext cx="68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GRP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1601020" y="3368152"/>
            <a:ext cx="1690255" cy="10529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 вправо с вырезом 107"/>
          <p:cNvSpPr/>
          <p:nvPr/>
        </p:nvSpPr>
        <p:spPr>
          <a:xfrm rot="18428839">
            <a:off x="1449131" y="4341690"/>
            <a:ext cx="690833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1800932" y="3570290"/>
            <a:ext cx="128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GPPP</a:t>
            </a: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604020202020204" charset="-52"/>
            </a:endParaRPr>
          </a:p>
        </p:txBody>
      </p:sp>
      <p:sp>
        <p:nvSpPr>
          <p:cNvPr id="110" name="Стрелка вправо с вырезом 109"/>
          <p:cNvSpPr/>
          <p:nvPr/>
        </p:nvSpPr>
        <p:spPr>
          <a:xfrm rot="18428839">
            <a:off x="2519947" y="2589935"/>
            <a:ext cx="943861" cy="719007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5528501" y="3301586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4745037" y="3313829"/>
            <a:ext cx="877455" cy="4922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4830264" y="3370235"/>
            <a:ext cx="68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ISO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32506" y="3371524"/>
            <a:ext cx="73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ФСК</a:t>
            </a:r>
          </a:p>
        </p:txBody>
      </p:sp>
    </p:spTree>
    <p:extLst>
      <p:ext uri="{BB962C8B-B14F-4D97-AF65-F5344CB8AC3E}">
        <p14:creationId xmlns:p14="http://schemas.microsoft.com/office/powerpoint/2010/main" val="355850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AD8C41-F0EC-4F8C-59CB-9FB112B99288}"/>
              </a:ext>
            </a:extLst>
          </p:cNvPr>
          <p:cNvSpPr txBox="1"/>
          <p:nvPr/>
        </p:nvSpPr>
        <p:spPr>
          <a:xfrm>
            <a:off x="594703" y="448219"/>
            <a:ext cx="10008641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GxP</a:t>
            </a:r>
            <a:r>
              <a:rPr lang="ru-RU" sz="4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-инспекции на территории ЕАЭС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513647"/>
              </p:ext>
            </p:extLst>
          </p:nvPr>
        </p:nvGraphicFramePr>
        <p:xfrm>
          <a:off x="0" y="1069286"/>
          <a:ext cx="12192000" cy="594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455">
                  <a:extLst>
                    <a:ext uri="{9D8B030D-6E8A-4147-A177-3AD203B41FA5}">
                      <a16:colId xmlns:a16="http://schemas.microsoft.com/office/drawing/2014/main" val="3131390959"/>
                    </a:ext>
                  </a:extLst>
                </a:gridCol>
                <a:gridCol w="5938981">
                  <a:extLst>
                    <a:ext uri="{9D8B030D-6E8A-4147-A177-3AD203B41FA5}">
                      <a16:colId xmlns:a16="http://schemas.microsoft.com/office/drawing/2014/main" val="1713122702"/>
                    </a:ext>
                  </a:extLst>
                </a:gridCol>
                <a:gridCol w="3343564">
                  <a:extLst>
                    <a:ext uri="{9D8B030D-6E8A-4147-A177-3AD203B41FA5}">
                      <a16:colId xmlns:a16="http://schemas.microsoft.com/office/drawing/2014/main" val="202134418"/>
                    </a:ext>
                  </a:extLst>
                </a:gridCol>
              </a:tblGrid>
              <a:tr h="80736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Futura PT Demi" panose="020B0604020202020204" charset="-52"/>
                        </a:rPr>
                        <a:t>ГОСУДАРСТВО-ЧЛЕН ЕАЭС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>
                          <a:solidFill>
                            <a:schemeClr val="lt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НАЗВАНИЕ ИНСПЕКТОРАТА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>
                          <a:solidFill>
                            <a:schemeClr val="lt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ОБЛАСТЬ ПРОВОДИМЫХ ИНСПЕКЦИЙ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960648"/>
                  </a:ext>
                </a:extLst>
              </a:tr>
              <a:tr h="807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Республика Армения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latin typeface="Futura PT Demi" panose="020B0604020202020204" charset="-52"/>
                        </a:rPr>
                        <a:t>Научный центр экспертизы лекарств и медицинских технологий (НЦЭЛМТ) им. Академика Э. Габриеляна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GMP, GDP</a:t>
                      </a:r>
                      <a:endParaRPr lang="ru-RU" sz="2000" b="0" kern="1200">
                        <a:solidFill>
                          <a:schemeClr val="dk1"/>
                        </a:solidFill>
                        <a:latin typeface="Futura PT Demi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16847"/>
                  </a:ext>
                </a:extLst>
              </a:tr>
              <a:tr h="80736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Республика Беларусь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latin typeface="Futura PT Demi" panose="020B0604020202020204" charset="-52"/>
                        </a:rPr>
                        <a:t>Отдел фармацевтической инспекции Министерства здравоохранения Республики Беларусь,</a:t>
                      </a:r>
                      <a:endParaRPr lang="en-US" sz="1600" b="0">
                        <a:latin typeface="Futura PT Demi" panose="020B0604020202020204" charset="-52"/>
                      </a:endParaRPr>
                    </a:p>
                    <a:p>
                      <a:pPr algn="l"/>
                      <a:r>
                        <a:rPr lang="ru-RU" sz="1600" b="0">
                          <a:latin typeface="Futura PT Demi" panose="020B0604020202020204" charset="-52"/>
                        </a:rPr>
                        <a:t>РУП «Центр экспертиз и испытаний в здравоохранении»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С</a:t>
                      </a: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P, GMP, GDP, GPP, GVP</a:t>
                      </a:r>
                      <a:endParaRPr lang="ru-RU" sz="2000" b="0" kern="1200">
                        <a:solidFill>
                          <a:schemeClr val="dk1"/>
                        </a:solidFill>
                        <a:latin typeface="Futura PT Demi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653982"/>
                  </a:ext>
                </a:extLst>
              </a:tr>
              <a:tr h="104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Республика Казахстан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latin typeface="Futura PT Demi" panose="020B0604020202020204" charset="-52"/>
                        </a:rPr>
                        <a:t>Комитет медицинского и фармацевтического контроля Министерства здравоохранения Республики Казахстан РГП на ПХВ «Национальный центр экспертизы лекарственных средств и медицинских изделий»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С</a:t>
                      </a: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P, GMP, GDP, GVP</a:t>
                      </a:r>
                      <a:endParaRPr lang="ru-RU" sz="2000" b="0" kern="1200">
                        <a:solidFill>
                          <a:schemeClr val="dk1"/>
                        </a:solidFill>
                        <a:latin typeface="Futura PT Demi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3618328"/>
                  </a:ext>
                </a:extLst>
              </a:tr>
              <a:tr h="807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Республика Кыргызстан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latin typeface="Futura PT Demi" panose="020B0604020202020204" charset="-52"/>
                        </a:rPr>
                        <a:t>Департамент лекарственных средств и медицинских изделий при Министерстве здравоохранения Кыргызской Республики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GMP, GDP </a:t>
                      </a:r>
                      <a:endParaRPr lang="ru-RU" sz="2000" b="0" kern="1200">
                        <a:solidFill>
                          <a:schemeClr val="dk1"/>
                        </a:solidFill>
                        <a:latin typeface="Futura PT Demi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008742"/>
                  </a:ext>
                </a:extLst>
              </a:tr>
              <a:tr h="807363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Российская Федерация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Департамент развития фармацевтической и медицинской промышленности Министерства промышленности и торговли Российской Федерации, ФБУ «ГИЛС и НП»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GMP</a:t>
                      </a:r>
                      <a:endParaRPr lang="ru-RU" sz="2000" b="0" kern="1200">
                        <a:solidFill>
                          <a:schemeClr val="dk1"/>
                        </a:solidFill>
                        <a:latin typeface="Futura PT Demi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281188"/>
                  </a:ext>
                </a:extLst>
              </a:tr>
              <a:tr h="80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Федеральная служба по надзору в сфере здравоохранения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GDP,</a:t>
                      </a:r>
                      <a:r>
                        <a:rPr lang="ru-RU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GVP</a:t>
                      </a:r>
                      <a:endParaRPr lang="ru-RU" sz="2000" b="0" kern="1200">
                        <a:solidFill>
                          <a:schemeClr val="dk1"/>
                        </a:solidFill>
                        <a:latin typeface="Futura PT Demi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63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67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F8EEF5-5B0D-F21D-D241-E8B29A3C37FC}"/>
              </a:ext>
            </a:extLst>
          </p:cNvPr>
          <p:cNvSpPr txBox="1"/>
          <p:nvPr/>
        </p:nvSpPr>
        <p:spPr>
          <a:xfrm>
            <a:off x="594703" y="448219"/>
            <a:ext cx="10153926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Организация учебных инспекций </a:t>
            </a:r>
            <a:r>
              <a:rPr lang="en-US" sz="4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GxP</a:t>
            </a:r>
            <a:endParaRPr lang="ru-RU" sz="4000" b="1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90156" y="4130963"/>
            <a:ext cx="3048000" cy="2590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90156" y="1069286"/>
            <a:ext cx="3048000" cy="2590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73769" y="4126344"/>
            <a:ext cx="3048000" cy="2590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7382" y="4130963"/>
            <a:ext cx="3048000" cy="2590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7382" y="1069286"/>
            <a:ext cx="3048000" cy="2590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73769" y="1069286"/>
            <a:ext cx="3048000" cy="2590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856182" y="2170545"/>
            <a:ext cx="566787" cy="591128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7572569" y="2170545"/>
            <a:ext cx="566787" cy="591128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>
            <a:off x="3856181" y="5126180"/>
            <a:ext cx="566787" cy="591128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7572569" y="5126180"/>
            <a:ext cx="566787" cy="591128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21" idx="2"/>
          </p:cNvCxnSpPr>
          <p:nvPr/>
        </p:nvCxnSpPr>
        <p:spPr>
          <a:xfrm>
            <a:off x="9714156" y="3660086"/>
            <a:ext cx="0" cy="19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281382" y="3851564"/>
            <a:ext cx="74327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3" idx="0"/>
          </p:cNvCxnSpPr>
          <p:nvPr/>
        </p:nvCxnSpPr>
        <p:spPr>
          <a:xfrm>
            <a:off x="2281382" y="3851564"/>
            <a:ext cx="0" cy="279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7382" y="1167097"/>
            <a:ext cx="3047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ШАГ 1</a:t>
            </a:r>
          </a:p>
          <a:p>
            <a:pPr algn="ctr"/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Взаимодействие между регуляторными органами и инспекторатами государств-членов ЕАЭС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73769" y="1164558"/>
            <a:ext cx="304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ШАГ 2</a:t>
            </a:r>
          </a:p>
          <a:p>
            <a:pPr algn="ctr"/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Взаимодействие с индустриальным партнером – субъектом обращения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GxP</a:t>
            </a: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 на территории государств-членов ЕАЭС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90156" y="1121405"/>
            <a:ext cx="30479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ШАГ 3</a:t>
            </a:r>
          </a:p>
          <a:p>
            <a:pPr algn="ctr"/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Подготовительный этап инспекции: планирование совместной учебной инспекции в соответствии с НПА ЕАЭС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7383" y="4169818"/>
            <a:ext cx="304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ШАГ 4</a:t>
            </a:r>
          </a:p>
          <a:p>
            <a:pPr algn="ctr"/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Проведение выездного этапа учебной инспекции субъекта обращения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GxP </a:t>
            </a: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на территории государства-члена </a:t>
            </a:r>
          </a:p>
          <a:p>
            <a:pPr algn="ctr"/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ЕАЭС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73769" y="4160404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ШАГ 5</a:t>
            </a:r>
          </a:p>
          <a:p>
            <a:pPr algn="ctr"/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77"/>
            </a:endParaRPr>
          </a:p>
          <a:p>
            <a:pPr algn="ctr"/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Оформление результатов учебной инспекции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90156" y="4141353"/>
            <a:ext cx="30479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ШАГ 6</a:t>
            </a:r>
          </a:p>
          <a:p>
            <a:pPr algn="ctr"/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77"/>
              </a:rPr>
              <a:t>Работа с корректирующими и предупреждающими мероприятиями. Анализ собственной деятельности инспекторатов</a:t>
            </a:r>
          </a:p>
        </p:txBody>
      </p:sp>
    </p:spTree>
    <p:extLst>
      <p:ext uri="{BB962C8B-B14F-4D97-AF65-F5344CB8AC3E}">
        <p14:creationId xmlns:p14="http://schemas.microsoft.com/office/powerpoint/2010/main" val="14447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AD8C41-F0EC-4F8C-59CB-9FB112B99288}"/>
              </a:ext>
            </a:extLst>
          </p:cNvPr>
          <p:cNvSpPr txBox="1"/>
          <p:nvPr/>
        </p:nvSpPr>
        <p:spPr>
          <a:xfrm>
            <a:off x="594703" y="448219"/>
            <a:ext cx="10008641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Преимущества учебных инспекций</a:t>
            </a:r>
            <a:r>
              <a:rPr lang="en-US" sz="4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GxP</a:t>
            </a:r>
            <a:r>
              <a:rPr lang="ru-RU" sz="4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92728"/>
              </p:ext>
            </p:extLst>
          </p:nvPr>
        </p:nvGraphicFramePr>
        <p:xfrm>
          <a:off x="0" y="1069286"/>
          <a:ext cx="12192000" cy="591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945">
                  <a:extLst>
                    <a:ext uri="{9D8B030D-6E8A-4147-A177-3AD203B41FA5}">
                      <a16:colId xmlns:a16="http://schemas.microsoft.com/office/drawing/2014/main" val="1713122702"/>
                    </a:ext>
                  </a:extLst>
                </a:gridCol>
                <a:gridCol w="7583055">
                  <a:extLst>
                    <a:ext uri="{9D8B030D-6E8A-4147-A177-3AD203B41FA5}">
                      <a16:colId xmlns:a16="http://schemas.microsoft.com/office/drawing/2014/main" val="202134418"/>
                    </a:ext>
                  </a:extLst>
                </a:gridCol>
              </a:tblGrid>
              <a:tr h="14282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>
                          <a:solidFill>
                            <a:schemeClr val="lt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ПОЗИЦИЯ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>
                          <a:solidFill>
                            <a:schemeClr val="lt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ПРЕИМУЩЕСТВО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960648"/>
                  </a:ext>
                </a:extLst>
              </a:tr>
              <a:tr h="14282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Обучение</a:t>
                      </a:r>
                      <a:r>
                        <a:rPr lang="ru-RU" sz="2400" b="1" kern="1200" baseline="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 на всех этапах инспекции</a:t>
                      </a:r>
                      <a:endParaRPr lang="ru-RU" sz="2400" b="1" kern="1200">
                        <a:solidFill>
                          <a:schemeClr val="tx1"/>
                        </a:solidFill>
                        <a:latin typeface="Futura PT Demi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Повышение квалификации отраслевых инспекторов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16847"/>
                  </a:ext>
                </a:extLst>
              </a:tr>
              <a:tr h="14282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Взаимодействие между инспекторатами государств-членов ЕАЭС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Выработка единых подходов к</a:t>
                      </a:r>
                      <a:r>
                        <a:rPr lang="ru-RU" sz="2400" b="1" kern="1200" baseline="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GxP</a:t>
                      </a:r>
                      <a:r>
                        <a:rPr lang="ru-RU" sz="2400" b="1" kern="1200" baseline="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-инспекциям на территории ЕАЭС у национальных инспекторатов. Развитие сотрудничества и  повышение взаимного доверия</a:t>
                      </a:r>
                      <a:endParaRPr lang="ru-RU" sz="2400" b="1" kern="1200">
                        <a:solidFill>
                          <a:schemeClr val="tx1"/>
                        </a:solidFill>
                        <a:latin typeface="Futura PT Demi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653982"/>
                  </a:ext>
                </a:extLst>
              </a:tr>
              <a:tr h="15040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Взаимодействие «регулятор – отрасль»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Внедрение</a:t>
                      </a:r>
                      <a:r>
                        <a:rPr lang="ru-RU" sz="2400" b="1" kern="1200" baseline="0">
                          <a:solidFill>
                            <a:schemeClr val="tx1"/>
                          </a:solidFill>
                          <a:latin typeface="Futura PT Demi" panose="020B0604020202020204" charset="-52"/>
                          <a:ea typeface="+mn-ea"/>
                          <a:cs typeface="+mn-cs"/>
                        </a:rPr>
                        <a:t> и развитие надлежащих практик на территории ЕАЭС</a:t>
                      </a:r>
                      <a:endParaRPr lang="ru-RU" sz="2400" b="1" kern="1200">
                        <a:solidFill>
                          <a:schemeClr val="tx1"/>
                        </a:solidFill>
                        <a:latin typeface="Futura PT Demi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3618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5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94DAE9-7D12-8B7E-1C2D-7FFA5C2F37D5}"/>
              </a:ext>
            </a:extLst>
          </p:cNvPr>
          <p:cNvSpPr/>
          <p:nvPr/>
        </p:nvSpPr>
        <p:spPr>
          <a:xfrm>
            <a:off x="633936" y="1240077"/>
            <a:ext cx="7190852" cy="51765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354F53-B4DA-1200-8898-5AE587A47E95}"/>
              </a:ext>
            </a:extLst>
          </p:cNvPr>
          <p:cNvCxnSpPr/>
          <p:nvPr/>
        </p:nvCxnSpPr>
        <p:spPr>
          <a:xfrm>
            <a:off x="633936" y="1240077"/>
            <a:ext cx="7190852" cy="51765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4E2758-7F1C-CD09-164C-606A3D60103B}"/>
              </a:ext>
            </a:extLst>
          </p:cNvPr>
          <p:cNvCxnSpPr>
            <a:cxnSpLocks/>
          </p:cNvCxnSpPr>
          <p:nvPr/>
        </p:nvCxnSpPr>
        <p:spPr>
          <a:xfrm flipH="1">
            <a:off x="623887" y="1240077"/>
            <a:ext cx="7200901" cy="51765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9F04A2-64E7-730C-B8AC-A85CB94D1450}"/>
              </a:ext>
            </a:extLst>
          </p:cNvPr>
          <p:cNvSpPr txBox="1"/>
          <p:nvPr/>
        </p:nvSpPr>
        <p:spPr>
          <a:xfrm>
            <a:off x="8040688" y="1240077"/>
            <a:ext cx="3527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>
                <a:latin typeface="Futura PT Book" panose="020B0502020204020303" pitchFamily="34" charset="77"/>
              </a:rPr>
              <a:t>Компетентность, беспристрастность, конфиденциальность;</a:t>
            </a:r>
            <a:endParaRPr lang="en-US" sz="1600">
              <a:latin typeface="Futura PT Book" panose="020B0502020204020303" pitchFamily="34" charset="77"/>
            </a:endParaRPr>
          </a:p>
          <a:p>
            <a:pPr marL="285750" indent="-285750">
              <a:buFontTx/>
              <a:buChar char="-"/>
            </a:pPr>
            <a:r>
              <a:rPr lang="ru-RU" sz="1600">
                <a:latin typeface="Futura PT Book" panose="020B0502020204020303" pitchFamily="34" charset="77"/>
              </a:rPr>
              <a:t>Полномочия по проведению инспекций </a:t>
            </a:r>
            <a:r>
              <a:rPr lang="en-US" sz="1600">
                <a:latin typeface="Futura PT Book" panose="020B0502020204020303" pitchFamily="34" charset="77"/>
              </a:rPr>
              <a:t>GMP, GDP </a:t>
            </a:r>
            <a:r>
              <a:rPr lang="ru-RU" sz="1600">
                <a:latin typeface="Futura PT Book" panose="020B0502020204020303" pitchFamily="34" charset="77"/>
              </a:rPr>
              <a:t>и </a:t>
            </a:r>
            <a:r>
              <a:rPr lang="en-US" sz="1600">
                <a:latin typeface="Futura PT Book" panose="020B0502020204020303" pitchFamily="34" charset="77"/>
              </a:rPr>
              <a:t>GEP</a:t>
            </a:r>
            <a:r>
              <a:rPr lang="ru-RU" sz="1600">
                <a:latin typeface="Futura PT Book" panose="020B0502020204020303" pitchFamily="34" charset="77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>
                <a:latin typeface="Futura PT Book" panose="020B0502020204020303" pitchFamily="34" charset="77"/>
              </a:rPr>
              <a:t>Виды инспекций: экспертиза, обследование, оценка;</a:t>
            </a:r>
          </a:p>
          <a:p>
            <a:pPr marL="285750" indent="-285750">
              <a:buFontTx/>
              <a:buChar char="-"/>
            </a:pPr>
            <a:r>
              <a:rPr lang="ru-RU" sz="1600">
                <a:latin typeface="Futura PT Book" panose="020B0502020204020303" pitchFamily="34" charset="77"/>
              </a:rPr>
              <a:t>Укомплектованный штат инспекторов;</a:t>
            </a:r>
          </a:p>
          <a:p>
            <a:pPr marL="285750" indent="-285750">
              <a:buFontTx/>
              <a:buChar char="-"/>
            </a:pPr>
            <a:r>
              <a:rPr lang="ru-RU" sz="1600">
                <a:latin typeface="Futura PT Book" panose="020B0502020204020303" pitchFamily="34" charset="77"/>
              </a:rPr>
              <a:t>Система менеджмента качества;</a:t>
            </a:r>
          </a:p>
          <a:p>
            <a:pPr marL="285750" indent="-285750">
              <a:buFontTx/>
              <a:buChar char="-"/>
            </a:pPr>
            <a:r>
              <a:rPr lang="ru-RU" sz="1600">
                <a:latin typeface="Futura PT Book" panose="020B0502020204020303" pitchFamily="34" charset="77"/>
              </a:rPr>
              <a:t>Участие в подготовке отраслевых НПА;</a:t>
            </a:r>
          </a:p>
          <a:p>
            <a:pPr marL="285750" indent="-285750">
              <a:buFontTx/>
              <a:buChar char="-"/>
            </a:pPr>
            <a:r>
              <a:rPr lang="ru-RU" sz="1600">
                <a:latin typeface="Futura PT Book" panose="020B0502020204020303" pitchFamily="34" charset="77"/>
              </a:rPr>
              <a:t>Участие в работе экспертных организаций;</a:t>
            </a:r>
          </a:p>
          <a:p>
            <a:pPr marL="285750" indent="-285750">
              <a:buFontTx/>
              <a:buChar char="-"/>
            </a:pPr>
            <a:r>
              <a:rPr lang="ru-RU" sz="1600">
                <a:latin typeface="Futura PT Book" panose="020B0502020204020303" pitchFamily="34" charset="77"/>
              </a:rPr>
              <a:t>Участие в образовательных мероприятиях;</a:t>
            </a:r>
            <a:endParaRPr lang="en-US" sz="1600">
              <a:latin typeface="Futura PT Book" panose="020B05020202040203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2941D-8F3F-28DB-AA3E-F869FFC555E7}"/>
              </a:ext>
            </a:extLst>
          </p:cNvPr>
          <p:cNvSpPr txBox="1"/>
          <p:nvPr/>
        </p:nvSpPr>
        <p:spPr>
          <a:xfrm>
            <a:off x="594703" y="448219"/>
            <a:ext cx="895569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Орган инспекции ФБУ «ГИЛС и НП»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7088" t="16801" r="29913" b="5500"/>
          <a:stretch/>
        </p:blipFill>
        <p:spPr>
          <a:xfrm>
            <a:off x="633936" y="1240077"/>
            <a:ext cx="7185911" cy="51765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9F04A2-64E7-730C-B8AC-A85CB94D1450}"/>
              </a:ext>
            </a:extLst>
          </p:cNvPr>
          <p:cNvSpPr txBox="1"/>
          <p:nvPr/>
        </p:nvSpPr>
        <p:spPr>
          <a:xfrm>
            <a:off x="8040688" y="5212293"/>
            <a:ext cx="372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latin typeface="Futura PT Book" panose="020B0502020204020303" pitchFamily="34" charset="77"/>
              </a:rPr>
              <a:t>МЫ ОТКРЫТЫ ДЛЯ СОТРУДНИЧЕСТВА И ОБМЕНА ОПЫТОМ В ОБЛАСТИ </a:t>
            </a:r>
            <a:r>
              <a:rPr lang="en-US" sz="2000" b="1">
                <a:latin typeface="Futura PT Book" panose="020B0502020204020303" pitchFamily="34" charset="77"/>
              </a:rPr>
              <a:t>GxP!</a:t>
            </a:r>
          </a:p>
        </p:txBody>
      </p:sp>
    </p:spTree>
    <p:extLst>
      <p:ext uri="{BB962C8B-B14F-4D97-AF65-F5344CB8AC3E}">
        <p14:creationId xmlns:p14="http://schemas.microsoft.com/office/powerpoint/2010/main" val="324128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41962" y="2923958"/>
            <a:ext cx="631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604020202020204" charset="-52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8070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2D2CC-E002-303F-A0E9-78B213D2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85" y="1353054"/>
            <a:ext cx="2461599" cy="412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81" y="1353054"/>
            <a:ext cx="1200166" cy="6598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E16A2-AB10-06E5-E052-8F38BC99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78" y="1301747"/>
            <a:ext cx="2829166" cy="631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0BD2B-6344-2DAB-5108-ECC160726CD5}"/>
              </a:ext>
            </a:extLst>
          </p:cNvPr>
          <p:cNvSpPr txBox="1"/>
          <p:nvPr/>
        </p:nvSpPr>
        <p:spPr>
          <a:xfrm>
            <a:off x="1201349" y="672674"/>
            <a:ext cx="20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ОРГАНИЗАТОРЫ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B5E10-6BDA-118A-945A-A4A5098A2966}"/>
              </a:ext>
            </a:extLst>
          </p:cNvPr>
          <p:cNvSpPr txBox="1"/>
          <p:nvPr/>
        </p:nvSpPr>
        <p:spPr>
          <a:xfrm>
            <a:off x="1201348" y="2541900"/>
            <a:ext cx="297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ПАРТНЕР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7CF94-4FF9-EE5C-52CE-1A73B23F16E9}"/>
              </a:ext>
            </a:extLst>
          </p:cNvPr>
          <p:cNvSpPr txBox="1"/>
          <p:nvPr/>
        </p:nvSpPr>
        <p:spPr>
          <a:xfrm>
            <a:off x="5651160" y="2579517"/>
            <a:ext cx="361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СТРАТЕГИЧЕСКИЕ ПАРТНЕРЫ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003F5-34FE-BA7A-2544-69877A3E031D}"/>
              </a:ext>
            </a:extLst>
          </p:cNvPr>
          <p:cNvSpPr txBox="1"/>
          <p:nvPr/>
        </p:nvSpPr>
        <p:spPr>
          <a:xfrm>
            <a:off x="1201346" y="4567542"/>
            <a:ext cx="319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ИНФОРМАЦИОННЫЙ ПАРТНЕР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BC0BF-B31E-13D4-1770-05309133EA6A}"/>
              </a:ext>
            </a:extLst>
          </p:cNvPr>
          <p:cNvSpPr txBox="1"/>
          <p:nvPr/>
        </p:nvSpPr>
        <p:spPr>
          <a:xfrm>
            <a:off x="5111887" y="4567542"/>
            <a:ext cx="319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 ИНФОРМАЦИОННО-АНАЛИТИЧЕСКИЙ  ПАРТНЕР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4EA3E-B6C0-0BB0-7867-220C26D33B8F}"/>
              </a:ext>
            </a:extLst>
          </p:cNvPr>
          <p:cNvSpPr txBox="1"/>
          <p:nvPr/>
        </p:nvSpPr>
        <p:spPr>
          <a:xfrm>
            <a:off x="8973002" y="4583762"/>
            <a:ext cx="285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ИНФОРМАЦИОННЫЙ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ПАРТНЕР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B41A57-2E2D-E3D1-95D8-D3408E667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323" y="5131774"/>
            <a:ext cx="2313834" cy="11223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24FD39-DD1F-C2AE-079C-4F595F48E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585" y="3219334"/>
            <a:ext cx="2684943" cy="7753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BE18AC-3169-8E02-4C03-A67BCCA5D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0249" y="2701284"/>
            <a:ext cx="2471592" cy="168086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895A9A2-85E9-C522-F453-A6066477E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194" y="5293808"/>
            <a:ext cx="2722195" cy="71152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C15F8-6133-A78A-4AD6-C560AC026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256" y="4787619"/>
            <a:ext cx="1826851" cy="1826851"/>
          </a:xfrm>
          <a:prstGeom prst="rect">
            <a:avLst/>
          </a:prstGeom>
        </p:spPr>
      </p:pic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D3A7B6C6-D7A1-963F-FB85-B0786CE4C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100" y="2815714"/>
            <a:ext cx="2257425" cy="134087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B9124280-C084-0A95-30E2-BBC5A20A5C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6718" y="249383"/>
            <a:ext cx="2854326" cy="13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425</Words>
  <Application>Microsoft Office PowerPoint</Application>
  <PresentationFormat>Широкоэкранный</PresentationFormat>
  <Paragraphs>98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Futura PT Demi</vt:lpstr>
      <vt:lpstr>Arial</vt:lpstr>
      <vt:lpstr>Calibri</vt:lpstr>
      <vt:lpstr>Futura PT Book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Джанина Джанина</cp:lastModifiedBy>
  <cp:revision>69</cp:revision>
  <dcterms:created xsi:type="dcterms:W3CDTF">2022-06-27T14:29:11Z</dcterms:created>
  <dcterms:modified xsi:type="dcterms:W3CDTF">2022-09-06T12:03:48Z</dcterms:modified>
</cp:coreProperties>
</file>