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8" r:id="rId4"/>
    <p:sldId id="260" r:id="rId5"/>
    <p:sldId id="264" r:id="rId6"/>
    <p:sldId id="266" r:id="rId7"/>
    <p:sldId id="262" r:id="rId8"/>
    <p:sldId id="267" r:id="rId9"/>
  </p:sldIdLst>
  <p:sldSz cx="12192000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8E1"/>
    <a:srgbClr val="26ACBE"/>
    <a:srgbClr val="84A4D8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3DD5AD-81A6-4139-A501-54DF01E97CD9}" type="datetimeFigureOut">
              <a:rPr lang="es-AR" smtClean="0"/>
              <a:t>22/9/2021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Editar el estilo de texto del patrón</a:t>
            </a:r>
          </a:p>
          <a:p>
            <a:pPr lvl="1" rtl="0"/>
            <a:r>
              <a:rPr lang="ru-RU"/>
              <a:t>Segundo nivel</a:t>
            </a:r>
          </a:p>
          <a:p>
            <a:pPr lvl="2" rtl="0"/>
            <a:r>
              <a:rPr lang="ru-RU"/>
              <a:t>Tercer nivel</a:t>
            </a:r>
          </a:p>
          <a:p>
            <a:pPr lvl="3" rtl="0"/>
            <a:r>
              <a:rPr lang="ru-RU"/>
              <a:t>Cuarto nivel</a:t>
            </a:r>
          </a:p>
          <a:p>
            <a:pPr lvl="4" rtl="0"/>
            <a:r>
              <a:rPr lang="ru-RU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A40B20-76C5-4302-B079-56B68EE4934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684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3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2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7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rtlCol="0"/>
          <a:lstStyle/>
          <a:p>
            <a:pPr rtl="0"/>
            <a:r>
              <a:rPr lang="ru-RU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rtlCol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rtl="0"/>
            <a:r>
              <a:rPr lang="ru-RU"/>
              <a:t>Haga clic para modificar el estilo de subtítulo del patrón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C1D1625-FEE2-417D-89D8-D5B0E9EA5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8DDC4F-AFEE-437D-88A3-F406A8A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667E35C-7D28-47BC-9ACC-83BEF79DE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EC419A3-FAA7-4BE0-8F5C-FFACF4D572F2}" type="slidenum">
              <a:rPr lang="es-ES" altLang="es-A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Haga clic para modificar el estilo de texto del patrón</a:t>
            </a:r>
          </a:p>
          <a:p>
            <a:pPr lvl="1" rtl="0"/>
            <a:r>
              <a:rPr lang="ru-RU"/>
              <a:t>Segundo nivel</a:t>
            </a:r>
          </a:p>
          <a:p>
            <a:pPr lvl="2" rtl="0"/>
            <a:r>
              <a:rPr lang="ru-RU"/>
              <a:t>Tercer nivel</a:t>
            </a:r>
          </a:p>
          <a:p>
            <a:pPr lvl="3" rtl="0"/>
            <a:r>
              <a:rPr lang="ru-RU"/>
              <a:t>Cuarto nivel</a:t>
            </a:r>
          </a:p>
          <a:p>
            <a:pPr lvl="4" rtl="0"/>
            <a:r>
              <a:rPr lang="ru-RU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C1D1625-FEE2-417D-89D8-D5B0E9EA5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8DDC4F-AFEE-437D-88A3-F406A8A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667E35C-7D28-47BC-9ACC-83BEF79DE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70EFA2E-F454-4145-85D7-8272D904BBB7}" type="slidenum">
              <a:rPr lang="es-ES" altLang="es-A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1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ru-RU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rtlCol="0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rtl="0"/>
            <a:r>
              <a:rPr lang="ru-RU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C1D1625-FEE2-417D-89D8-D5B0E9EA5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8DDC4F-AFEE-437D-88A3-F406A8A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667E35C-7D28-47BC-9ACC-83BEF79DE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D513D15-CA8E-4555-84DC-4837B63095D0}" type="slidenum">
              <a:rPr lang="es-ES" altLang="es-A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Haga clic para modificar el estilo de texto del patrón</a:t>
            </a:r>
          </a:p>
          <a:p>
            <a:pPr lvl="1" rtl="0"/>
            <a:r>
              <a:rPr lang="ru-RU"/>
              <a:t>Segundo nivel</a:t>
            </a:r>
          </a:p>
          <a:p>
            <a:pPr lvl="2" rtl="0"/>
            <a:r>
              <a:rPr lang="ru-RU"/>
              <a:t>Tercer nivel</a:t>
            </a:r>
          </a:p>
          <a:p>
            <a:pPr lvl="3" rtl="0"/>
            <a:r>
              <a:rPr lang="ru-RU"/>
              <a:t>Cuarto nivel</a:t>
            </a:r>
          </a:p>
          <a:p>
            <a:pPr lvl="4" rtl="0"/>
            <a:r>
              <a:rPr lang="ru-RU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Haga clic para modificar el estilo de texto del patrón</a:t>
            </a:r>
          </a:p>
          <a:p>
            <a:pPr lvl="1" rtl="0"/>
            <a:r>
              <a:rPr lang="ru-RU"/>
              <a:t>Segundo nivel</a:t>
            </a:r>
          </a:p>
          <a:p>
            <a:pPr lvl="2" rtl="0"/>
            <a:r>
              <a:rPr lang="ru-RU"/>
              <a:t>Tercer nivel</a:t>
            </a:r>
          </a:p>
          <a:p>
            <a:pPr lvl="3" rtl="0"/>
            <a:r>
              <a:rPr lang="ru-RU"/>
              <a:t>Cuarto nivel</a:t>
            </a:r>
          </a:p>
          <a:p>
            <a:pPr lvl="4" rtl="0"/>
            <a:r>
              <a:rPr lang="ru-RU"/>
              <a:t>Quinto nivel</a:t>
            </a:r>
            <a:endParaRPr lang="es-A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C1D1625-FEE2-417D-89D8-D5B0E9EA5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8DDC4F-AFEE-437D-88A3-F406A8A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67E35C-7D28-47BC-9ACC-83BEF79DE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23F0D98-D67E-4525-A41B-DEEE2051F148}" type="slidenum">
              <a:rPr lang="es-ES" altLang="es-A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81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Haga clic para modificar el estilo de texto del patrón</a:t>
            </a:r>
          </a:p>
          <a:p>
            <a:pPr lvl="1" rtl="0"/>
            <a:r>
              <a:rPr lang="ru-RU"/>
              <a:t>Segundo nivel</a:t>
            </a:r>
          </a:p>
          <a:p>
            <a:pPr lvl="2" rtl="0"/>
            <a:r>
              <a:rPr lang="ru-RU"/>
              <a:t>Tercer nivel</a:t>
            </a:r>
          </a:p>
          <a:p>
            <a:pPr lvl="3" rtl="0"/>
            <a:r>
              <a:rPr lang="ru-RU"/>
              <a:t>Cuarto nivel</a:t>
            </a:r>
          </a:p>
          <a:p>
            <a:pPr lvl="4" rtl="0"/>
            <a:r>
              <a:rPr lang="ru-RU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Haga clic para modificar el estilo de texto del patrón</a:t>
            </a:r>
          </a:p>
          <a:p>
            <a:pPr lvl="1" rtl="0"/>
            <a:r>
              <a:rPr lang="ru-RU"/>
              <a:t>Segundo nivel</a:t>
            </a:r>
          </a:p>
          <a:p>
            <a:pPr lvl="2" rtl="0"/>
            <a:r>
              <a:rPr lang="ru-RU"/>
              <a:t>Tercer nivel</a:t>
            </a:r>
          </a:p>
          <a:p>
            <a:pPr lvl="3" rtl="0"/>
            <a:r>
              <a:rPr lang="ru-RU"/>
              <a:t>Cuarto nivel</a:t>
            </a:r>
          </a:p>
          <a:p>
            <a:pPr lvl="4" rtl="0"/>
            <a:r>
              <a:rPr lang="ru-RU"/>
              <a:t>Quinto nivel</a:t>
            </a:r>
            <a:endParaRPr lang="es-A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C1D1625-FEE2-417D-89D8-D5B0E9EA5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58DDC4F-AFEE-437D-88A3-F406A8A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667E35C-7D28-47BC-9ACC-83BEF79DE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B6947080-CCE9-4316-B56B-DA44EBC8F8FA}" type="slidenum">
              <a:rPr lang="es-ES" altLang="es-A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40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Haga clic para modificar el estilo de título del patrón</a:t>
            </a:r>
            <a:endParaRPr lang="es-A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C1D1625-FEE2-417D-89D8-D5B0E9EA5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58DDC4F-AFEE-437D-88A3-F406A8A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667E35C-7D28-47BC-9ACC-83BEF79DE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15ADF47-58C5-4083-A1EF-F3533AF7585F}" type="slidenum">
              <a:rPr lang="es-ES" altLang="es-A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75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C1D1625-FEE2-417D-89D8-D5B0E9EA5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58DDC4F-AFEE-437D-88A3-F406A8A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667E35C-7D28-47BC-9ACC-83BEF79DE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8E6BCC7-A4B2-4C05-B613-061EBDAFC034}" type="slidenum">
              <a:rPr lang="es-ES" altLang="es-A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23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ru-RU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Haga clic para modificar el estilo de texto del patrón</a:t>
            </a:r>
          </a:p>
          <a:p>
            <a:pPr lvl="1" rtl="0"/>
            <a:r>
              <a:rPr lang="ru-RU"/>
              <a:t>Segundo nivel</a:t>
            </a:r>
          </a:p>
          <a:p>
            <a:pPr lvl="2" rtl="0"/>
            <a:r>
              <a:rPr lang="ru-RU"/>
              <a:t>Tercer nivel</a:t>
            </a:r>
          </a:p>
          <a:p>
            <a:pPr lvl="3" rtl="0"/>
            <a:r>
              <a:rPr lang="ru-RU"/>
              <a:t>Cuarto nivel</a:t>
            </a:r>
          </a:p>
          <a:p>
            <a:pPr lvl="4" rtl="0"/>
            <a:r>
              <a:rPr lang="ru-RU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C1D1625-FEE2-417D-89D8-D5B0E9EA5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8DDC4F-AFEE-437D-88A3-F406A8A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67E35C-7D28-47BC-9ACC-83BEF79DE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395CB40-E401-4994-BB27-8A1FD5BAF83A}" type="slidenum">
              <a:rPr lang="es-ES" altLang="es-A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2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00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ru-RU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rt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C1D1625-FEE2-417D-89D8-D5B0E9EA5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8DDC4F-AFEE-437D-88A3-F406A8A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67E35C-7D28-47BC-9ACC-83BEF79DE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3BDE1E0-522C-4256-9B18-284B5FFEA755}" type="slidenum">
              <a:rPr lang="es-ES" altLang="es-A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86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Haga clic para modificar el estilo de texto del patrón</a:t>
            </a:r>
          </a:p>
          <a:p>
            <a:pPr lvl="1" rtl="0"/>
            <a:r>
              <a:rPr lang="ru-RU"/>
              <a:t>Segundo nivel</a:t>
            </a:r>
          </a:p>
          <a:p>
            <a:pPr lvl="2" rtl="0"/>
            <a:r>
              <a:rPr lang="ru-RU"/>
              <a:t>Tercer nivel</a:t>
            </a:r>
          </a:p>
          <a:p>
            <a:pPr lvl="3" rtl="0"/>
            <a:r>
              <a:rPr lang="ru-RU"/>
              <a:t>Cuarto nivel</a:t>
            </a:r>
          </a:p>
          <a:p>
            <a:pPr lvl="4" rtl="0"/>
            <a:r>
              <a:rPr lang="ru-RU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C1D1625-FEE2-417D-89D8-D5B0E9EA5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8DDC4F-AFEE-437D-88A3-F406A8A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667E35C-7D28-47BC-9ACC-83BEF79DE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56B560F-C886-49BF-92D0-993C2459F807}" type="slidenum">
              <a:rPr lang="es-ES" altLang="es-A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9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/>
          <a:p>
            <a:pPr rtl="0"/>
            <a:r>
              <a:rPr lang="ru-RU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/>
          <a:p>
            <a:pPr lvl="0" rtl="0"/>
            <a:r>
              <a:rPr lang="ru-RU"/>
              <a:t>Haga clic para modificar el estilo de texto del patrón</a:t>
            </a:r>
          </a:p>
          <a:p>
            <a:pPr lvl="1" rtl="0"/>
            <a:r>
              <a:rPr lang="ru-RU"/>
              <a:t>Segundo nivel</a:t>
            </a:r>
          </a:p>
          <a:p>
            <a:pPr lvl="2" rtl="0"/>
            <a:r>
              <a:rPr lang="ru-RU"/>
              <a:t>Tercer nivel</a:t>
            </a:r>
          </a:p>
          <a:p>
            <a:pPr lvl="3" rtl="0"/>
            <a:r>
              <a:rPr lang="ru-RU"/>
              <a:t>Cuarto nivel</a:t>
            </a:r>
          </a:p>
          <a:p>
            <a:pPr lvl="4" rtl="0"/>
            <a:r>
              <a:rPr lang="ru-RU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C1D1625-FEE2-417D-89D8-D5B0E9EA5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8DDC4F-AFEE-437D-88A3-F406A8A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667E35C-7D28-47BC-9ACC-83BEF79DE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2D308CB-6FF7-42BE-835F-BB2EF426A274}" type="slidenum">
              <a:rPr lang="es-ES" altLang="es-A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4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8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0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8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A203CC-6FE4-4CE9-BB35-69C96CD1728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9A203CC-6FE4-4CE9-BB35-69C96CD17289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44071E-FA36-4D50-B974-B0C5D5C8C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4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ru-RU"/>
              <a:t>Haga clic para modificar el estilo de texto del patrón</a:t>
            </a:r>
          </a:p>
          <a:p>
            <a:pPr lvl="1" rtl="0"/>
            <a:r>
              <a:rPr lang="ru-RU"/>
              <a:t>Segundo nivel</a:t>
            </a:r>
          </a:p>
          <a:p>
            <a:pPr lvl="2" rtl="0"/>
            <a:r>
              <a:rPr lang="ru-RU"/>
              <a:t>Tercer nivel</a:t>
            </a:r>
          </a:p>
          <a:p>
            <a:pPr lvl="3" rtl="0"/>
            <a:r>
              <a:rPr lang="ru-RU"/>
              <a:t>Cuarto nivel</a:t>
            </a:r>
          </a:p>
          <a:p>
            <a:pPr lvl="4" rtl="0"/>
            <a:r>
              <a:rPr lang="ru-RU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C1D1625-FEE2-417D-89D8-D5B0E9EA51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58DDC4F-AFEE-437D-88A3-F406A8A436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667E35C-7D28-47BC-9ACC-83BEF79DEB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30DCE1A-9B7E-4022-A14C-43066CD9BA9C}" type="slidenum">
              <a:rPr lang="es-ES" altLang="es-A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A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6EEA53-AFEF-124F-AA6D-FCD81E64A70D}"/>
              </a:ext>
            </a:extLst>
          </p:cNvPr>
          <p:cNvSpPr txBox="1"/>
          <p:nvPr/>
        </p:nvSpPr>
        <p:spPr>
          <a:xfrm>
            <a:off x="1078029" y="2833680"/>
            <a:ext cx="7653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2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Требования </a:t>
            </a:r>
            <a:r>
              <a:rPr lang="ru-RU" sz="3200" dirty="0" smtClean="0">
                <a:solidFill>
                  <a:schemeClr val="bg1"/>
                </a:solidFill>
                <a:latin typeface="Akzidenz-Grotesk Pro Medium" panose="02000503030000020003" pitchFamily="2" charset="0"/>
              </a:rPr>
              <a:t>к передаче </a:t>
            </a:r>
            <a:r>
              <a:rPr lang="ru-RU" sz="32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технологий для фармацевтической продукции </a:t>
            </a:r>
            <a:br>
              <a:rPr lang="ru-RU" sz="3200" dirty="0">
                <a:solidFill>
                  <a:schemeClr val="bg1"/>
                </a:solidFill>
                <a:latin typeface="Akzidenz-Grotesk Pro Medium" panose="02000503030000020003" pitchFamily="2" charset="0"/>
              </a:rPr>
            </a:br>
            <a:r>
              <a:rPr lang="ru-RU" sz="32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в Аргентине </a:t>
            </a:r>
            <a:endParaRPr lang="ru-RU" sz="1400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4F6EEA53-AFEF-124F-AA6D-FCD81E64A70D}"/>
              </a:ext>
            </a:extLst>
          </p:cNvPr>
          <p:cNvSpPr txBox="1"/>
          <p:nvPr/>
        </p:nvSpPr>
        <p:spPr>
          <a:xfrm>
            <a:off x="1138989" y="4986522"/>
            <a:ext cx="76530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Д-р Патрисия </a:t>
            </a:r>
            <a:r>
              <a:rPr lang="ru-RU" sz="1600" dirty="0" err="1">
                <a:solidFill>
                  <a:schemeClr val="bg1"/>
                </a:solidFill>
                <a:latin typeface="Akzidenz-Grotesk Pro Medium" panose="02000503030000020003" pitchFamily="2" charset="0"/>
              </a:rPr>
              <a:t>Апреа</a:t>
            </a:r>
            <a:endParaRPr lang="ru-RU" sz="1600" dirty="0">
              <a:solidFill>
                <a:schemeClr val="bg1"/>
              </a:solidFill>
              <a:latin typeface="Akzidenz-Grotesk Pro Medium" panose="02000503030000020003" pitchFamily="2" charset="0"/>
            </a:endParaRPr>
          </a:p>
          <a:p>
            <a:pPr rtl="0"/>
            <a:r>
              <a:rPr lang="ru-RU" sz="1600" dirty="0" smtClean="0">
                <a:solidFill>
                  <a:schemeClr val="bg1"/>
                </a:solidFill>
                <a:latin typeface="Akzidenz-Grotesk Pro Medium" panose="02000503030000020003" pitchFamily="2" charset="0"/>
              </a:rPr>
              <a:t>Директор</a:t>
            </a:r>
            <a:r>
              <a:rPr lang="en-US" sz="1600" dirty="0" smtClean="0">
                <a:solidFill>
                  <a:schemeClr val="bg1"/>
                </a:solidFill>
                <a:latin typeface="Akzidenz-Grotesk Pro Medium" panose="02000503030000020003" pitchFamily="2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kzidenz-Grotesk Pro Medium" panose="02000503030000020003" pitchFamily="2" charset="0"/>
              </a:rPr>
              <a:t>Управлени</a:t>
            </a:r>
            <a:r>
              <a:rPr lang="ru-RU" sz="16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я</a:t>
            </a:r>
            <a:r>
              <a:rPr lang="ru-RU" sz="1600" dirty="0" smtClean="0">
                <a:solidFill>
                  <a:schemeClr val="bg1"/>
                </a:solidFill>
                <a:latin typeface="Akzidenz-Grotesk Pro Medium" panose="02000503030000020003" pitchFamily="2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по оценке и контролю </a:t>
            </a:r>
          </a:p>
          <a:p>
            <a:pPr rtl="0"/>
            <a:r>
              <a:rPr lang="ru-RU" sz="16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 биологических и радиофармацевтических </a:t>
            </a:r>
            <a:r>
              <a:rPr lang="ru-RU" sz="1600" dirty="0" smtClean="0">
                <a:solidFill>
                  <a:schemeClr val="bg1"/>
                </a:solidFill>
                <a:latin typeface="Akzidenz-Grotesk Pro Medium" panose="02000503030000020003" pitchFamily="2" charset="0"/>
              </a:rPr>
              <a:t>препаратов</a:t>
            </a:r>
            <a:endParaRPr lang="ru-RU" sz="1600" dirty="0">
              <a:solidFill>
                <a:schemeClr val="bg1"/>
              </a:solidFill>
              <a:latin typeface="Akzidenz-Grotesk Pro Medium" panose="02000503030000020003" pitchFamily="2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kzidenz-Grotesk Pro Medium" panose="02000503030000020003" pitchFamily="2" charset="0"/>
              </a:rPr>
              <a:t>Национальная администрация </a:t>
            </a:r>
            <a:r>
              <a:rPr lang="ru-RU" sz="16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лекарственных средств, пищевых продуктов и медицинских </a:t>
            </a:r>
            <a:r>
              <a:rPr lang="ru-RU" sz="1600" dirty="0" smtClean="0">
                <a:solidFill>
                  <a:schemeClr val="bg1"/>
                </a:solidFill>
                <a:latin typeface="Akzidenz-Grotesk Pro Medium" panose="02000503030000020003" pitchFamily="2" charset="0"/>
              </a:rPr>
              <a:t>технологий </a:t>
            </a:r>
            <a:r>
              <a:rPr lang="ru-RU" sz="1600" dirty="0">
                <a:solidFill>
                  <a:schemeClr val="bg1"/>
                </a:solidFill>
                <a:latin typeface="Akzidenz-Grotesk Pro Medium" panose="02000503030000020003" pitchFamily="2" charset="0"/>
              </a:rPr>
              <a:t>(ANMAT</a:t>
            </a:r>
            <a:r>
              <a:rPr lang="ru-RU" sz="1600" dirty="0" smtClean="0">
                <a:solidFill>
                  <a:schemeClr val="bg1"/>
                </a:solidFill>
                <a:latin typeface="Akzidenz-Grotesk Pro Medium" panose="02000503030000020003" pitchFamily="2" charset="0"/>
              </a:rPr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32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920" y="1265157"/>
            <a:ext cx="1196094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8900" algn="just" rtl="0"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Pro Medium" panose="02000503030000020003" pitchFamily="2" charset="0"/>
              </a:rPr>
              <a:t>Определение </a:t>
            </a:r>
            <a:r>
              <a:rPr lang="ru-RU" sz="1600" dirty="0">
                <a:latin typeface="Akzidenz-Grotesk Pro Regular"/>
              </a:rPr>
              <a:t> «… логическая процедура, контролирующая </a:t>
            </a:r>
            <a:r>
              <a:rPr lang="ru-RU" sz="1600" dirty="0" smtClean="0">
                <a:latin typeface="Akzidenz-Grotesk Pro Regular"/>
              </a:rPr>
              <a:t>передачу </a:t>
            </a:r>
            <a:r>
              <a:rPr lang="ru-RU" sz="1600" dirty="0">
                <a:latin typeface="Akzidenz-Grotesk Pro Regular"/>
              </a:rPr>
              <a:t>любой технологии вместе с документацией </a:t>
            </a:r>
            <a:br>
              <a:rPr lang="ru-RU" sz="1600" dirty="0">
                <a:latin typeface="Akzidenz-Grotesk Pro Regular"/>
              </a:rPr>
            </a:br>
            <a:r>
              <a:rPr lang="ru-RU" sz="1600" dirty="0">
                <a:latin typeface="Akzidenz-Grotesk Pro Regular"/>
              </a:rPr>
              <a:t>и </a:t>
            </a:r>
            <a:r>
              <a:rPr lang="ru-RU" sz="1600" dirty="0" smtClean="0">
                <a:latin typeface="Akzidenz-Grotesk Pro Regular"/>
              </a:rPr>
              <a:t>профессиональной экспертизой между разработкой и</a:t>
            </a:r>
            <a:r>
              <a:rPr lang="ru-RU" sz="1600" dirty="0">
                <a:latin typeface="Akzidenz-Grotesk Pro Regular"/>
              </a:rPr>
              <a:t> </a:t>
            </a:r>
            <a:r>
              <a:rPr lang="ru-RU" sz="1600" dirty="0" smtClean="0">
                <a:latin typeface="Akzidenz-Grotesk Pro Regular"/>
              </a:rPr>
              <a:t>производством, </a:t>
            </a:r>
            <a:r>
              <a:rPr lang="ru-RU" sz="1600" dirty="0">
                <a:latin typeface="Akzidenz-Grotesk Pro Regular"/>
              </a:rPr>
              <a:t>или между производственными площадками» </a:t>
            </a:r>
            <a:br>
              <a:rPr lang="ru-RU" sz="1600" dirty="0">
                <a:latin typeface="Akzidenz-Grotesk Pro Regular"/>
              </a:rPr>
            </a:br>
            <a:r>
              <a:rPr lang="ru-RU" sz="1600" dirty="0">
                <a:latin typeface="Akzidenz-Grotesk Pro Regular"/>
              </a:rPr>
              <a:t>(</a:t>
            </a:r>
            <a:r>
              <a:rPr lang="ru-RU" sz="1600" dirty="0">
                <a:latin typeface="Akzidenz-Grotesk Pro Regular"/>
                <a:ea typeface="Times New Roman" panose="02020603050405020304" pitchFamily="18" charset="0"/>
              </a:rPr>
              <a:t> Руководящие принципы ВОЗ TRS961, Приложение 7)</a:t>
            </a:r>
            <a:endParaRPr lang="en-GB" sz="1600" dirty="0">
              <a:latin typeface="Akzidenz-Grotesk Pro Regular"/>
              <a:ea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63706" y="2117835"/>
            <a:ext cx="11862156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 rtl="0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Pro Medium" panose="02000503030000020003" pitchFamily="2" charset="0"/>
              </a:rPr>
              <a:t>Цель </a:t>
            </a:r>
            <a:r>
              <a:rPr lang="ru-RU" sz="1600" dirty="0">
                <a:latin typeface="Akzidenz-Grotesk Pro Regular"/>
              </a:rPr>
              <a:t>— передача знаний о продукции и процессе от разработчиков к производителям, а также внутри или между производственными площадками для </a:t>
            </a:r>
            <a:r>
              <a:rPr lang="ru-RU" sz="1600" dirty="0" smtClean="0">
                <a:latin typeface="Akzidenz-Grotesk Pro Regular"/>
              </a:rPr>
              <a:t>достижения производства </a:t>
            </a:r>
            <a:r>
              <a:rPr lang="ru-RU" sz="1600" dirty="0">
                <a:latin typeface="Akzidenz-Grotesk Pro Regular"/>
              </a:rPr>
              <a:t>продукции. Эти знания составляют основу процесса производства, стратегии контроля, подхода к процессу </a:t>
            </a:r>
            <a:r>
              <a:rPr lang="ru-RU" sz="1600" dirty="0" err="1">
                <a:latin typeface="Akzidenz-Grotesk Pro Regular"/>
              </a:rPr>
              <a:t>валидации</a:t>
            </a:r>
            <a:r>
              <a:rPr lang="ru-RU" sz="1600" dirty="0">
                <a:latin typeface="Akzidenz-Grotesk Pro Regular"/>
              </a:rPr>
              <a:t> и непрерывного </a:t>
            </a:r>
            <a:r>
              <a:rPr lang="ru-RU" sz="1600" dirty="0" smtClean="0">
                <a:latin typeface="Akzidenz-Grotesk Pro Regular"/>
              </a:rPr>
              <a:t>продолжающегося улучшения </a:t>
            </a:r>
            <a:r>
              <a:rPr lang="ru-RU" sz="1600" dirty="0">
                <a:latin typeface="Akzidenz-Grotesk Pro Regular"/>
              </a:rPr>
              <a:t>(</a:t>
            </a:r>
            <a:r>
              <a:rPr lang="ru-RU" sz="1600" dirty="0">
                <a:latin typeface="Akzidenz-Grotesk Pro Regular"/>
                <a:ea typeface="Times New Roman" panose="02020603050405020304" pitchFamily="18" charset="0"/>
              </a:rPr>
              <a:t>Руководство ICH Q10)</a:t>
            </a:r>
            <a:endParaRPr lang="en-US" sz="1600" dirty="0">
              <a:latin typeface="Akzidenz-Grotesk Pro Regular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10465" y="311576"/>
            <a:ext cx="932098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 rtl="0"/>
            <a:r>
              <a:rPr lang="ru-RU" sz="2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Pro Medium" panose="02000503030000020003" pitchFamily="2" charset="0"/>
              </a:rPr>
              <a:t>Требования к </a:t>
            </a:r>
            <a:r>
              <a:rPr lang="ru-RU" sz="2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Pro Medium" panose="02000503030000020003" pitchFamily="2" charset="0"/>
              </a:rPr>
              <a:t>передаче </a:t>
            </a:r>
            <a:r>
              <a:rPr lang="ru-RU" sz="2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Pro Medium" panose="02000503030000020003" pitchFamily="2" charset="0"/>
              </a:rPr>
              <a:t>технологий для фармацевтической продукции в Аргентине </a:t>
            </a:r>
            <a:endParaRPr lang="ru-RU" sz="2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3706" y="3041165"/>
            <a:ext cx="11862156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Pro Medium" panose="02000503030000020003" pitchFamily="2" charset="0"/>
              </a:rPr>
              <a:t>Концептуальная основа </a:t>
            </a:r>
            <a:r>
              <a:rPr lang="ru-RU" sz="1600" dirty="0">
                <a:latin typeface="Akzidenz-Grotesk Pro Regular"/>
              </a:rPr>
              <a:t>Передающая сторона </a:t>
            </a:r>
            <a:r>
              <a:rPr lang="ru-RU" sz="1600" dirty="0" smtClean="0">
                <a:latin typeface="Akzidenz-Grotesk Pro Regular"/>
              </a:rPr>
              <a:t>(</a:t>
            </a:r>
            <a:r>
              <a:rPr lang="en-US" sz="1600" dirty="0" smtClean="0">
                <a:latin typeface="Akzidenz-Grotesk Pro Regular"/>
              </a:rPr>
              <a:t>Sending Unit - SU</a:t>
            </a:r>
            <a:r>
              <a:rPr lang="ru-RU" sz="1600" dirty="0" smtClean="0">
                <a:latin typeface="Akzidenz-Grotesk Pro Regular"/>
              </a:rPr>
              <a:t>) </a:t>
            </a:r>
            <a:r>
              <a:rPr lang="ru-RU" sz="1600" dirty="0">
                <a:latin typeface="Akzidenz-Grotesk Pro Regular"/>
              </a:rPr>
              <a:t>передает собственные знания и опыт о продукте, сопутствующих производственных процессах и (или) соответствующих аналитических методах принимающей </a:t>
            </a:r>
            <a:r>
              <a:rPr lang="ru-RU" sz="1600" dirty="0" smtClean="0">
                <a:latin typeface="Akzidenz-Grotesk Pro Regular"/>
              </a:rPr>
              <a:t>стороне (</a:t>
            </a:r>
            <a:r>
              <a:rPr lang="en-US" sz="1600" dirty="0" smtClean="0">
                <a:latin typeface="Akzidenz-Grotesk Pro Regular"/>
              </a:rPr>
              <a:t>Receiving unit - RU</a:t>
            </a:r>
            <a:r>
              <a:rPr lang="ru-RU" sz="1600" dirty="0" smtClean="0">
                <a:latin typeface="Akzidenz-Grotesk Pro Regular"/>
              </a:rPr>
              <a:t>). </a:t>
            </a:r>
            <a:r>
              <a:rPr lang="ru-RU" sz="1600" dirty="0">
                <a:latin typeface="Akzidenz-Grotesk Pro Regular"/>
              </a:rPr>
              <a:t>Это позволяет принимающей стороне выполнять необходимые действия </a:t>
            </a:r>
            <a:r>
              <a:rPr lang="ru-RU" sz="1600" dirty="0" smtClean="0">
                <a:latin typeface="Akzidenz-Grotesk Pro Regular"/>
              </a:rPr>
              <a:t>для масштабного производства продукции, </a:t>
            </a:r>
            <a:r>
              <a:rPr lang="ru-RU" sz="1600" dirty="0">
                <a:latin typeface="Akzidenz-Grotesk Pro Regular"/>
              </a:rPr>
              <a:t>соответствующем стадии разработки (Руководство ICH Q10)</a:t>
            </a:r>
          </a:p>
        </p:txBody>
      </p:sp>
      <p:pic>
        <p:nvPicPr>
          <p:cNvPr id="9" name="Picture 6" descr="logo_azul_blanco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11576"/>
            <a:ext cx="20875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63706" y="4235453"/>
            <a:ext cx="11862156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 rtl="0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-Grotesk Pro Medium" panose="02000503030000020003" pitchFamily="2" charset="0"/>
              </a:rPr>
              <a:t>Объем </a:t>
            </a:r>
            <a:r>
              <a:rPr lang="ru-RU" sz="1600" dirty="0">
                <a:latin typeface="Akzidenz-Grotesk Pro Regular"/>
              </a:rPr>
              <a:t>Разные ситуации </a:t>
            </a:r>
            <a:r>
              <a:rPr lang="ru-RU" sz="1600" dirty="0" smtClean="0">
                <a:latin typeface="Akzidenz-Grotesk Pro Regular"/>
              </a:rPr>
              <a:t>для разных причин и </a:t>
            </a:r>
            <a:r>
              <a:rPr lang="ru-RU" sz="1600" dirty="0">
                <a:latin typeface="Akzidenz-Grotesk Pro Regular"/>
              </a:rPr>
              <a:t>на разных стадиях </a:t>
            </a:r>
            <a:r>
              <a:rPr lang="ru-RU" sz="1600" dirty="0" smtClean="0">
                <a:latin typeface="Akzidenz-Grotesk Pro Regular"/>
              </a:rPr>
              <a:t>разработки</a:t>
            </a:r>
            <a:endParaRPr lang="ru-RU" sz="1600" dirty="0">
              <a:latin typeface="Akzidenz-Grotesk Pro Regular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B0F0"/>
                </a:solidFill>
                <a:latin typeface="Akzidenz-Grotesk Pro Regular"/>
              </a:rPr>
              <a:t>Жизненный </a:t>
            </a:r>
            <a:r>
              <a:rPr lang="ru-RU" sz="1400" dirty="0" smtClean="0">
                <a:solidFill>
                  <a:srgbClr val="00B0F0"/>
                </a:solidFill>
                <a:latin typeface="Akzidenz-Grotesk Pro Regular"/>
              </a:rPr>
              <a:t>цикл   </a:t>
            </a:r>
            <a:r>
              <a:rPr lang="ru-RU" sz="1400" dirty="0" smtClean="0">
                <a:latin typeface="Akzidenz-Grotesk Pro Regular"/>
              </a:rPr>
              <a:t>От </a:t>
            </a:r>
            <a:r>
              <a:rPr lang="ru-RU" sz="1600" dirty="0">
                <a:latin typeface="Akzidenz-Grotesk Pro Regular"/>
              </a:rPr>
              <a:t>разработки до этапа производства GMP</a:t>
            </a:r>
          </a:p>
          <a:p>
            <a:pPr algn="just" rtl="0"/>
            <a:r>
              <a:rPr lang="ru-RU" sz="1600" dirty="0">
                <a:latin typeface="Akzidenz-Grotesk Pro Regular"/>
              </a:rPr>
              <a:t>		От этапа клинических испытаний до промышленного этапа</a:t>
            </a:r>
          </a:p>
          <a:p>
            <a:pPr algn="just" rtl="0"/>
            <a:r>
              <a:rPr lang="ru-RU" sz="1600" dirty="0">
                <a:latin typeface="Akzidenz-Grotesk Pro Regular"/>
              </a:rPr>
              <a:t>		Между производственными площадками в целях масштабирования</a:t>
            </a:r>
            <a:endParaRPr lang="en-US" sz="1600" dirty="0">
              <a:latin typeface="Akzidenz-Grotesk Pro Regular"/>
            </a:endParaRPr>
          </a:p>
          <a:p>
            <a:pPr algn="just" rtl="0"/>
            <a:r>
              <a:rPr lang="ru-RU" sz="1600" dirty="0">
                <a:latin typeface="Akzidenz-Grotesk Pro Regular"/>
              </a:rPr>
              <a:t>		Новая производственная площадка (внутренняя или внешняя)</a:t>
            </a:r>
            <a:endParaRPr lang="en-US" sz="1600" dirty="0">
              <a:latin typeface="Akzidenz-Grotesk Pro Regular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B0F0"/>
                </a:solidFill>
                <a:latin typeface="Akzidenz-Grotesk Pro Regular"/>
              </a:rPr>
              <a:t>Передача </a:t>
            </a:r>
            <a:r>
              <a:rPr lang="ru-RU" sz="1600" dirty="0">
                <a:solidFill>
                  <a:srgbClr val="00B0F0"/>
                </a:solidFill>
                <a:latin typeface="Akzidenz-Grotesk Pro Regular"/>
              </a:rPr>
              <a:t>третьей стороне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B0F0"/>
                </a:solidFill>
                <a:latin typeface="Akzidenz-Grotesk Pro Regular"/>
              </a:rPr>
              <a:t>Передача </a:t>
            </a:r>
            <a:r>
              <a:rPr lang="ru-RU" sz="1600" dirty="0">
                <a:solidFill>
                  <a:srgbClr val="00B0F0"/>
                </a:solidFill>
                <a:latin typeface="Akzidenz-Grotesk Pro Regular"/>
              </a:rPr>
              <a:t>аналитических методов </a:t>
            </a:r>
            <a:r>
              <a:rPr lang="ru-RU" sz="1600" dirty="0">
                <a:latin typeface="Akzidenz-Grotesk Pro Regular"/>
              </a:rPr>
              <a:t>(также применяется для контроля качества импортируемой продукции согласно требованию Указа Аргентины № 150/92 и для </a:t>
            </a:r>
            <a:r>
              <a:rPr lang="ru-RU" sz="1600" dirty="0" smtClean="0">
                <a:latin typeface="Akzidenz-Grotesk Pro Regular"/>
              </a:rPr>
              <a:t>передачи </a:t>
            </a:r>
            <a:r>
              <a:rPr lang="ru-RU" sz="1600" dirty="0">
                <a:latin typeface="Akzidenz-Grotesk Pro Regular"/>
              </a:rPr>
              <a:t>аналитических методов от компаний в адрес </a:t>
            </a:r>
            <a:r>
              <a:rPr lang="ru-RU" sz="1600" dirty="0" smtClean="0">
                <a:latin typeface="Akzidenz-Grotesk Pro Regular"/>
              </a:rPr>
              <a:t>Национального регуляторного органа </a:t>
            </a:r>
            <a:r>
              <a:rPr lang="en-US" sz="1600" dirty="0" smtClean="0">
                <a:latin typeface="Akzidenz-Grotesk Pro Regular"/>
              </a:rPr>
              <a:t>(ARN)</a:t>
            </a:r>
            <a:r>
              <a:rPr lang="ru-RU" sz="1600" dirty="0" smtClean="0">
                <a:latin typeface="Akzidenz-Grotesk Pro Regular"/>
              </a:rPr>
              <a:t> </a:t>
            </a:r>
            <a:r>
              <a:rPr lang="ru-RU" sz="1600" dirty="0">
                <a:latin typeface="Akzidenz-Grotesk Pro Regular"/>
              </a:rPr>
              <a:t>в целях серийного выпуска вакцин)</a:t>
            </a:r>
          </a:p>
        </p:txBody>
      </p:sp>
    </p:spTree>
    <p:extLst>
      <p:ext uri="{BB962C8B-B14F-4D97-AF65-F5344CB8AC3E}">
        <p14:creationId xmlns:p14="http://schemas.microsoft.com/office/powerpoint/2010/main" val="6855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7530" y="1283110"/>
            <a:ext cx="5717537" cy="528969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marL="0" indent="0" algn="ctr" rtl="0">
              <a:buNone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технологий</a:t>
            </a:r>
            <a:endParaRPr lang="es-AR" sz="1600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5 Rectángulo"/>
          <p:cNvSpPr>
            <a:spLocks noChangeArrowheads="1"/>
          </p:cNvSpPr>
          <p:nvPr/>
        </p:nvSpPr>
        <p:spPr bwMode="auto">
          <a:xfrm>
            <a:off x="38154" y="4419790"/>
            <a:ext cx="2808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s-AR" altLang="es-AR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rtl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</a:rPr>
              <a:t>Исполнение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s-AR" altLang="es-AR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riángulo isósceles 3"/>
          <p:cNvSpPr/>
          <p:nvPr/>
        </p:nvSpPr>
        <p:spPr>
          <a:xfrm>
            <a:off x="1932374" y="2654008"/>
            <a:ext cx="2257666" cy="2251150"/>
          </a:xfrm>
          <a:prstGeom prst="triangle">
            <a:avLst/>
          </a:prstGeom>
          <a:gradFill flip="none" rotWithShape="1">
            <a:gsLst>
              <a:gs pos="5000">
                <a:schemeClr val="tx2">
                  <a:lumMod val="10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endParaRPr lang="es-AR">
              <a:solidFill>
                <a:prstClr val="white"/>
              </a:solidFill>
            </a:endParaRPr>
          </a:p>
        </p:txBody>
      </p:sp>
      <p:sp>
        <p:nvSpPr>
          <p:cNvPr id="10247" name="CuadroTexto 55"/>
          <p:cNvSpPr txBox="1">
            <a:spLocks noChangeArrowheads="1"/>
          </p:cNvSpPr>
          <p:nvPr/>
        </p:nvSpPr>
        <p:spPr bwMode="auto">
          <a:xfrm>
            <a:off x="1524800" y="2262067"/>
            <a:ext cx="304641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План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проекта</a:t>
            </a:r>
            <a:endParaRPr lang="es-AR" altLang="es-AR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9 Rectángulo"/>
          <p:cNvSpPr>
            <a:spLocks noChangeArrowheads="1"/>
          </p:cNvSpPr>
          <p:nvPr/>
        </p:nvSpPr>
        <p:spPr bwMode="auto">
          <a:xfrm>
            <a:off x="3326135" y="4384706"/>
            <a:ext cx="2735263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endParaRPr lang="es-AR" altLang="es-A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100">
                <a:solidFill>
                  <a:srgbClr val="000000"/>
                </a:solidFill>
                <a:latin typeface="Arial" panose="020B0604020202020204" pitchFamily="34" charset="0"/>
              </a:rPr>
              <a:t>Отчетность</a:t>
            </a:r>
            <a:endParaRPr lang="en-GB" altLang="es-AR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CuadroTexto 56"/>
          <p:cNvSpPr txBox="1">
            <a:spLocks noChangeArrowheads="1"/>
          </p:cNvSpPr>
          <p:nvPr/>
        </p:nvSpPr>
        <p:spPr bwMode="auto">
          <a:xfrm rot="-3806675">
            <a:off x="1176330" y="3454741"/>
            <a:ext cx="2522538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050" b="1">
                <a:solidFill>
                  <a:srgbClr val="000000"/>
                </a:solidFill>
                <a:latin typeface="Arial" panose="020B0604020202020204" pitchFamily="34" charset="0"/>
              </a:rPr>
              <a:t>Анализ пробелов</a:t>
            </a:r>
            <a:endParaRPr lang="en-US" altLang="es-AR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50" name="CuadroTexto 57"/>
          <p:cNvSpPr txBox="1">
            <a:spLocks noChangeArrowheads="1"/>
          </p:cNvSpPr>
          <p:nvPr/>
        </p:nvSpPr>
        <p:spPr bwMode="auto">
          <a:xfrm>
            <a:off x="1902542" y="4975052"/>
            <a:ext cx="248657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Организация и управление</a:t>
            </a:r>
            <a:endParaRPr lang="es-AR" altLang="es-AR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51" name="CuadroTexto 58"/>
          <p:cNvSpPr txBox="1">
            <a:spLocks noChangeArrowheads="1"/>
          </p:cNvSpPr>
          <p:nvPr/>
        </p:nvSpPr>
        <p:spPr bwMode="auto">
          <a:xfrm rot="3727743">
            <a:off x="2563870" y="3602490"/>
            <a:ext cx="2398413" cy="23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Документальное подтверждение</a:t>
            </a:r>
            <a:endParaRPr lang="en-US" altLang="es-AR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19 Rectángulo"/>
          <p:cNvSpPr/>
          <p:nvPr/>
        </p:nvSpPr>
        <p:spPr>
          <a:xfrm>
            <a:off x="370454" y="5838621"/>
            <a:ext cx="1532088" cy="600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sz="1400">
                <a:solidFill>
                  <a:srgbClr val="4F81BD">
                    <a:lumMod val="50000"/>
                  </a:srgbClr>
                </a:solidFill>
              </a:rPr>
              <a:t>Документация</a:t>
            </a:r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2" name="19 Rectángulo"/>
          <p:cNvSpPr/>
          <p:nvPr/>
        </p:nvSpPr>
        <p:spPr>
          <a:xfrm>
            <a:off x="4220770" y="5851717"/>
            <a:ext cx="1652678" cy="600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sz="1400">
                <a:solidFill>
                  <a:srgbClr val="4F81BD">
                    <a:lumMod val="50000"/>
                  </a:srgbClr>
                </a:solidFill>
              </a:rPr>
              <a:t>Система качества</a:t>
            </a:r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9 Rectángulo"/>
          <p:cNvSpPr>
            <a:spLocks noChangeArrowheads="1"/>
          </p:cNvSpPr>
          <p:nvPr/>
        </p:nvSpPr>
        <p:spPr bwMode="auto">
          <a:xfrm>
            <a:off x="1582828" y="5065729"/>
            <a:ext cx="2954338" cy="5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  <a:defRPr/>
            </a:pPr>
            <a:endParaRPr lang="es-AR" altLang="es-A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600" cap="all">
                <a:solidFill>
                  <a:schemeClr val="accent1">
                    <a:lumMod val="50000"/>
                  </a:schemeClr>
                </a:solidFill>
                <a:latin typeface="+mn-lt"/>
              </a:rPr>
              <a:t>3 ОСНОВЫ</a:t>
            </a:r>
            <a:endParaRPr lang="es-AR" altLang="es-AR" sz="1600" cap="all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19 Rectángulo"/>
          <p:cNvSpPr/>
          <p:nvPr/>
        </p:nvSpPr>
        <p:spPr>
          <a:xfrm>
            <a:off x="2202438" y="5851717"/>
            <a:ext cx="1691136" cy="600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r>
              <a:rPr lang="ru-RU" sz="1400">
                <a:solidFill>
                  <a:srgbClr val="4F81BD">
                    <a:lumMod val="50000"/>
                  </a:srgbClr>
                </a:solidFill>
              </a:rPr>
              <a:t>Обученный персонал</a:t>
            </a:r>
            <a:endParaRPr lang="en-US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5" name="17 Flecha izquierda y derecha"/>
          <p:cNvSpPr/>
          <p:nvPr/>
        </p:nvSpPr>
        <p:spPr>
          <a:xfrm>
            <a:off x="3893480" y="6087038"/>
            <a:ext cx="288925" cy="1444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7 Flecha izquierda y derecha"/>
          <p:cNvSpPr/>
          <p:nvPr/>
        </p:nvSpPr>
        <p:spPr>
          <a:xfrm>
            <a:off x="1913513" y="6087039"/>
            <a:ext cx="288925" cy="1444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6" descr="logo_azul_blanco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9" y="0"/>
            <a:ext cx="20875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11 Grupo"/>
          <p:cNvGrpSpPr>
            <a:grpSpLocks/>
          </p:cNvGrpSpPr>
          <p:nvPr/>
        </p:nvGrpSpPr>
        <p:grpSpPr bwMode="auto">
          <a:xfrm>
            <a:off x="6276624" y="1263069"/>
            <a:ext cx="5648632" cy="515529"/>
            <a:chOff x="1682882" y="1798108"/>
            <a:chExt cx="3694183" cy="1145664"/>
          </a:xfrm>
          <a:solidFill>
            <a:srgbClr val="EFF5FB"/>
          </a:solidFill>
        </p:grpSpPr>
        <p:sp>
          <p:nvSpPr>
            <p:cNvPr id="21" name="12 Rectángulo redondeado"/>
            <p:cNvSpPr/>
            <p:nvPr/>
          </p:nvSpPr>
          <p:spPr>
            <a:xfrm>
              <a:off x="1682882" y="1798108"/>
              <a:ext cx="3694183" cy="1145664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13 Rectángulo"/>
            <p:cNvSpPr/>
            <p:nvPr/>
          </p:nvSpPr>
          <p:spPr>
            <a:xfrm>
              <a:off x="1747401" y="1865148"/>
              <a:ext cx="3622038" cy="8939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530" tIns="49530" rIns="49530" bIns="49530" spcCol="1270" rtlCol="0" anchor="ctr"/>
            <a:lstStyle/>
            <a:p>
              <a:pPr algn="ctr" defTabSz="577850" rtl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cap="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План ПЕРЕНОСА ТЕХНОЛОГИЙ, охватывающий аспекты качества </a:t>
              </a:r>
              <a:r>
                <a:rPr lang="ru-RU" sz="900" cap="all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проекта</a:t>
              </a:r>
              <a:r>
                <a:rPr lang="ru-RU" sz="900" cap="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900" cap="all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на основе принципов </a:t>
              </a:r>
              <a:r>
                <a:rPr lang="ru-RU" sz="900" cap="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управления рисками для </a:t>
              </a:r>
              <a:r>
                <a:rPr lang="ru-RU" sz="900" cap="all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качества</a:t>
              </a:r>
              <a:endParaRPr lang="es-AR" sz="9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25" name="11 Grupo"/>
          <p:cNvGrpSpPr>
            <a:grpSpLocks/>
          </p:cNvGrpSpPr>
          <p:nvPr/>
        </p:nvGrpSpPr>
        <p:grpSpPr bwMode="auto">
          <a:xfrm>
            <a:off x="6264963" y="1871602"/>
            <a:ext cx="5648632" cy="448612"/>
            <a:chOff x="1682882" y="1798108"/>
            <a:chExt cx="3694183" cy="1145664"/>
          </a:xfrm>
          <a:solidFill>
            <a:srgbClr val="EFF5FB"/>
          </a:solidFill>
        </p:grpSpPr>
        <p:sp>
          <p:nvSpPr>
            <p:cNvPr id="26" name="12 Rectángulo redondeado"/>
            <p:cNvSpPr/>
            <p:nvPr/>
          </p:nvSpPr>
          <p:spPr>
            <a:xfrm>
              <a:off x="1682882" y="1798108"/>
              <a:ext cx="3694183" cy="1145664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13 Rectángulo"/>
            <p:cNvSpPr/>
            <p:nvPr/>
          </p:nvSpPr>
          <p:spPr>
            <a:xfrm>
              <a:off x="1755027" y="2065077"/>
              <a:ext cx="3622038" cy="7865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530" tIns="49530" rIns="49530" bIns="49530" spcCol="1270" rtlCol="0" anchor="ctr"/>
            <a:lstStyle/>
            <a:p>
              <a:pPr algn="ctr" defTabSz="577850" rtl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cap="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Анализ технических расхождений между передающей и принимающей </a:t>
              </a:r>
              <a:r>
                <a:rPr lang="ru-RU" sz="900" cap="all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сторонами, </a:t>
              </a:r>
              <a:r>
                <a:rPr lang="ru-RU" sz="900" cap="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включая оценку технических рисков и возможных расхождений в нормативно-правовом регулировании</a:t>
              </a:r>
              <a:endParaRPr lang="en-US" sz="9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28" name="19 Rectángulo"/>
          <p:cNvSpPr/>
          <p:nvPr/>
        </p:nvSpPr>
        <p:spPr>
          <a:xfrm>
            <a:off x="259190" y="823954"/>
            <a:ext cx="11666066" cy="415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ru-RU" b="1" cap="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Аргентинские требования к </a:t>
            </a:r>
            <a:r>
              <a:rPr lang="ru-RU" b="1" cap="all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переДАЧЕ</a:t>
            </a:r>
            <a:r>
              <a:rPr lang="ru-RU" b="1" cap="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технологий</a:t>
            </a:r>
            <a:r>
              <a:rPr lang="en-US" b="1" cap="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cap="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ПРИНЦИПЫ И НОРМАТИВНЫЕ ТРЕБОВАНИЯ 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11 Grupo"/>
          <p:cNvGrpSpPr>
            <a:grpSpLocks/>
          </p:cNvGrpSpPr>
          <p:nvPr/>
        </p:nvGrpSpPr>
        <p:grpSpPr bwMode="auto">
          <a:xfrm>
            <a:off x="6264964" y="2417827"/>
            <a:ext cx="5648631" cy="430515"/>
            <a:chOff x="1682882" y="1798108"/>
            <a:chExt cx="3694183" cy="1145664"/>
          </a:xfrm>
          <a:solidFill>
            <a:srgbClr val="EFF5FB"/>
          </a:solidFill>
        </p:grpSpPr>
        <p:sp>
          <p:nvSpPr>
            <p:cNvPr id="40" name="12 Rectángulo redondeado"/>
            <p:cNvSpPr/>
            <p:nvPr/>
          </p:nvSpPr>
          <p:spPr>
            <a:xfrm>
              <a:off x="1682882" y="1798108"/>
              <a:ext cx="3694183" cy="1145664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13 Rectángulo"/>
            <p:cNvSpPr/>
            <p:nvPr/>
          </p:nvSpPr>
          <p:spPr>
            <a:xfrm>
              <a:off x="1755027" y="1880588"/>
              <a:ext cx="3622038" cy="9243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530" tIns="49530" rIns="49530" bIns="49530" spcCol="1270" rtlCol="0" anchor="ctr"/>
            <a:lstStyle/>
            <a:p>
              <a:pPr algn="ctr" defTabSz="577850" rtl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cap="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Документация и данные по </a:t>
              </a:r>
              <a:r>
                <a:rPr lang="ru-RU" sz="900" cap="all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передаче </a:t>
              </a:r>
              <a:r>
                <a:rPr lang="ru-RU" sz="900" cap="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технологий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6264963" y="5508095"/>
            <a:ext cx="5660293" cy="10156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технологий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рассматриваться как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успешной,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получено документированное свидетельство того, что принимающая сторона может постоянно воспроизводить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переданный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продукт, процесс или метод </a:t>
            </a:r>
            <a:b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установленным набором спецификаций, согласованных </a:t>
            </a:r>
            <a:b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передающей стороной. 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11 Grupo"/>
          <p:cNvGrpSpPr>
            <a:grpSpLocks/>
          </p:cNvGrpSpPr>
          <p:nvPr/>
        </p:nvGrpSpPr>
        <p:grpSpPr bwMode="auto">
          <a:xfrm>
            <a:off x="6276624" y="3931207"/>
            <a:ext cx="5648632" cy="282859"/>
            <a:chOff x="1682882" y="1764460"/>
            <a:chExt cx="3694183" cy="1179312"/>
          </a:xfrm>
        </p:grpSpPr>
        <p:sp>
          <p:nvSpPr>
            <p:cNvPr id="47" name="12 Rectángulo redondeado"/>
            <p:cNvSpPr/>
            <p:nvPr/>
          </p:nvSpPr>
          <p:spPr>
            <a:xfrm>
              <a:off x="1682882" y="1798108"/>
              <a:ext cx="3694183" cy="114566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13 Rectángulo"/>
            <p:cNvSpPr/>
            <p:nvPr/>
          </p:nvSpPr>
          <p:spPr>
            <a:xfrm>
              <a:off x="1755027" y="1764460"/>
              <a:ext cx="3622038" cy="1179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530" tIns="49530" rIns="49530" bIns="49530" spcCol="1270" rtlCol="0" anchor="ctr"/>
            <a:lstStyle/>
            <a:p>
              <a:pPr algn="ctr" defTabSz="577850" rtl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cap="all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Подробно описанные аналитические методы</a:t>
              </a:r>
            </a:p>
          </p:txBody>
        </p:sp>
      </p:grpSp>
      <p:grpSp>
        <p:nvGrpSpPr>
          <p:cNvPr id="71" name="11 Grupo"/>
          <p:cNvGrpSpPr>
            <a:grpSpLocks/>
          </p:cNvGrpSpPr>
          <p:nvPr/>
        </p:nvGrpSpPr>
        <p:grpSpPr bwMode="auto">
          <a:xfrm>
            <a:off x="6276624" y="2900541"/>
            <a:ext cx="5648632" cy="282859"/>
            <a:chOff x="1682882" y="1764460"/>
            <a:chExt cx="3694183" cy="1179312"/>
          </a:xfrm>
        </p:grpSpPr>
        <p:sp>
          <p:nvSpPr>
            <p:cNvPr id="72" name="12 Rectángulo redondeado"/>
            <p:cNvSpPr/>
            <p:nvPr/>
          </p:nvSpPr>
          <p:spPr>
            <a:xfrm>
              <a:off x="1682882" y="1798108"/>
              <a:ext cx="3694183" cy="114566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13 Rectángulo"/>
            <p:cNvSpPr/>
            <p:nvPr/>
          </p:nvSpPr>
          <p:spPr>
            <a:xfrm>
              <a:off x="1755027" y="1764460"/>
              <a:ext cx="3622038" cy="1179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530" tIns="49530" rIns="49530" bIns="49530" spcCol="1270" rtlCol="0" anchor="ctr"/>
            <a:lstStyle/>
            <a:p>
              <a:pPr algn="ctr" defTabSz="577850" rtl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cap="all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Отчет и протокол по передаче</a:t>
              </a:r>
              <a:endParaRPr lang="en-US" sz="9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74" name="11 Grupo"/>
          <p:cNvGrpSpPr>
            <a:grpSpLocks/>
          </p:cNvGrpSpPr>
          <p:nvPr/>
        </p:nvGrpSpPr>
        <p:grpSpPr bwMode="auto">
          <a:xfrm>
            <a:off x="6276624" y="3229906"/>
            <a:ext cx="5648632" cy="282859"/>
            <a:chOff x="1682882" y="1764460"/>
            <a:chExt cx="3694183" cy="1179312"/>
          </a:xfrm>
        </p:grpSpPr>
        <p:sp>
          <p:nvSpPr>
            <p:cNvPr id="75" name="12 Rectángulo redondeado"/>
            <p:cNvSpPr/>
            <p:nvPr/>
          </p:nvSpPr>
          <p:spPr>
            <a:xfrm>
              <a:off x="1682882" y="1798108"/>
              <a:ext cx="3694183" cy="114566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13 Rectángulo"/>
            <p:cNvSpPr/>
            <p:nvPr/>
          </p:nvSpPr>
          <p:spPr>
            <a:xfrm>
              <a:off x="1755027" y="1764460"/>
              <a:ext cx="3622038" cy="1179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530" tIns="49530" rIns="49530" bIns="49530" spcCol="1270" rtlCol="0" anchor="ctr"/>
            <a:lstStyle/>
            <a:p>
              <a:pPr algn="ctr" defTabSz="577850" rtl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cap="all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Отчет и протокол по </a:t>
              </a:r>
              <a:r>
                <a:rPr lang="ru-RU" sz="900" cap="all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валидации</a:t>
              </a:r>
              <a:endParaRPr lang="en-US" sz="9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77" name="11 Grupo"/>
          <p:cNvGrpSpPr>
            <a:grpSpLocks/>
          </p:cNvGrpSpPr>
          <p:nvPr/>
        </p:nvGrpSpPr>
        <p:grpSpPr bwMode="auto">
          <a:xfrm>
            <a:off x="6264963" y="3577020"/>
            <a:ext cx="5648632" cy="282859"/>
            <a:chOff x="1682882" y="1764460"/>
            <a:chExt cx="3694183" cy="1179312"/>
          </a:xfrm>
        </p:grpSpPr>
        <p:sp>
          <p:nvSpPr>
            <p:cNvPr id="78" name="12 Rectángulo redondeado"/>
            <p:cNvSpPr/>
            <p:nvPr/>
          </p:nvSpPr>
          <p:spPr>
            <a:xfrm>
              <a:off x="1682882" y="1798108"/>
              <a:ext cx="3694183" cy="114566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13 Rectángulo"/>
            <p:cNvSpPr/>
            <p:nvPr/>
          </p:nvSpPr>
          <p:spPr>
            <a:xfrm>
              <a:off x="1755027" y="1764460"/>
              <a:ext cx="3622038" cy="1179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530" tIns="49530" rIns="49530" bIns="49530" spcCol="1270" rtlCol="0" anchor="ctr"/>
            <a:lstStyle/>
            <a:p>
              <a:pPr algn="ctr" defTabSz="577850" rtl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cap="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АНАЛИЗ ТЕХНИЧЕСКИХ РАСХОЖДЕНИЙ</a:t>
              </a:r>
              <a:endParaRPr lang="en-US" sz="9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80" name="11 Grupo"/>
          <p:cNvGrpSpPr>
            <a:grpSpLocks/>
          </p:cNvGrpSpPr>
          <p:nvPr/>
        </p:nvGrpSpPr>
        <p:grpSpPr bwMode="auto">
          <a:xfrm>
            <a:off x="6282140" y="4273577"/>
            <a:ext cx="5648632" cy="282859"/>
            <a:chOff x="1682882" y="1764460"/>
            <a:chExt cx="3694183" cy="1179312"/>
          </a:xfrm>
        </p:grpSpPr>
        <p:sp>
          <p:nvSpPr>
            <p:cNvPr id="81" name="12 Rectángulo redondeado"/>
            <p:cNvSpPr/>
            <p:nvPr/>
          </p:nvSpPr>
          <p:spPr>
            <a:xfrm>
              <a:off x="1682882" y="1798108"/>
              <a:ext cx="3694183" cy="114566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13 Rectángulo"/>
            <p:cNvSpPr/>
            <p:nvPr/>
          </p:nvSpPr>
          <p:spPr>
            <a:xfrm>
              <a:off x="1755027" y="1764460"/>
              <a:ext cx="3622038" cy="1179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530" tIns="49530" rIns="49530" bIns="49530" spcCol="1270" rtlCol="0" anchor="ctr"/>
            <a:lstStyle/>
            <a:p>
              <a:pPr algn="ctr" defTabSz="577850" rtl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cap="all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КРИТИЧЕСКИЕ ТЕХНОЛОГИЧЕСКИЕ ПАРАМЕТРЫ и КРИТИЧЕСКИЕ ПОКАЗАТЕЛИ КАЧЕСТВА </a:t>
              </a:r>
            </a:p>
          </p:txBody>
        </p:sp>
      </p:grpSp>
      <p:grpSp>
        <p:nvGrpSpPr>
          <p:cNvPr id="83" name="11 Grupo"/>
          <p:cNvGrpSpPr>
            <a:grpSpLocks/>
          </p:cNvGrpSpPr>
          <p:nvPr/>
        </p:nvGrpSpPr>
        <p:grpSpPr bwMode="auto">
          <a:xfrm>
            <a:off x="6276624" y="4602793"/>
            <a:ext cx="5648632" cy="282859"/>
            <a:chOff x="1682882" y="1764460"/>
            <a:chExt cx="3694183" cy="1179312"/>
          </a:xfrm>
        </p:grpSpPr>
        <p:sp>
          <p:nvSpPr>
            <p:cNvPr id="84" name="12 Rectángulo redondeado"/>
            <p:cNvSpPr/>
            <p:nvPr/>
          </p:nvSpPr>
          <p:spPr>
            <a:xfrm>
              <a:off x="1682882" y="1798108"/>
              <a:ext cx="3694183" cy="114566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rtlCol="0"/>
            <a:lstStyle/>
            <a:p>
              <a:pPr algn="ctr" rtl="0"/>
              <a:r>
                <a:rPr lang="ru-RU" sz="900" cap="all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СОИЗМЕРИМОСТЬ</a:t>
              </a:r>
            </a:p>
          </p:txBody>
        </p:sp>
        <p:sp>
          <p:nvSpPr>
            <p:cNvPr id="85" name="13 Rectángulo"/>
            <p:cNvSpPr/>
            <p:nvPr/>
          </p:nvSpPr>
          <p:spPr>
            <a:xfrm>
              <a:off x="1755027" y="1764460"/>
              <a:ext cx="3622038" cy="1179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530" tIns="49530" rIns="49530" bIns="49530" spcCol="1270" rtlCol="0" anchor="ctr"/>
            <a:lstStyle/>
            <a:p>
              <a:pPr algn="ctr" defTabSz="577850" rtl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9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87" name="11 Grupo"/>
          <p:cNvGrpSpPr>
            <a:grpSpLocks/>
          </p:cNvGrpSpPr>
          <p:nvPr/>
        </p:nvGrpSpPr>
        <p:grpSpPr bwMode="auto">
          <a:xfrm>
            <a:off x="6264963" y="4934179"/>
            <a:ext cx="5648632" cy="282859"/>
            <a:chOff x="1682882" y="1764460"/>
            <a:chExt cx="3694183" cy="1179312"/>
          </a:xfrm>
        </p:grpSpPr>
        <p:sp>
          <p:nvSpPr>
            <p:cNvPr id="88" name="12 Rectángulo redondeado"/>
            <p:cNvSpPr/>
            <p:nvPr/>
          </p:nvSpPr>
          <p:spPr>
            <a:xfrm>
              <a:off x="1682882" y="1798108"/>
              <a:ext cx="3694183" cy="114566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13 Rectángulo"/>
            <p:cNvSpPr/>
            <p:nvPr/>
          </p:nvSpPr>
          <p:spPr>
            <a:xfrm>
              <a:off x="1755027" y="1764460"/>
              <a:ext cx="3622038" cy="1179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530" tIns="49530" rIns="49530" bIns="49530" spcCol="1270" rtlCol="0" anchor="ctr"/>
            <a:lstStyle/>
            <a:p>
              <a:pPr algn="ctr" defTabSz="577850" rtl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900" cap="all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СИСТЕМА УПРАВЛЕНИЯ ИЗМЕНЕНИЯМИ</a:t>
              </a:r>
              <a:endParaRPr lang="en-US" sz="9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24" name="Flecha derecha 23"/>
          <p:cNvSpPr/>
          <p:nvPr/>
        </p:nvSpPr>
        <p:spPr>
          <a:xfrm>
            <a:off x="6003432" y="5958349"/>
            <a:ext cx="250560" cy="128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/>
          </a:p>
        </p:txBody>
      </p:sp>
      <p:sp>
        <p:nvSpPr>
          <p:cNvPr id="42" name="Flecha abajo 41"/>
          <p:cNvSpPr/>
          <p:nvPr/>
        </p:nvSpPr>
        <p:spPr>
          <a:xfrm>
            <a:off x="8981768" y="5178730"/>
            <a:ext cx="117988" cy="329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/>
          </a:p>
        </p:txBody>
      </p:sp>
      <p:sp>
        <p:nvSpPr>
          <p:cNvPr id="92" name="9 Rectángulo"/>
          <p:cNvSpPr>
            <a:spLocks noChangeArrowheads="1"/>
          </p:cNvSpPr>
          <p:nvPr/>
        </p:nvSpPr>
        <p:spPr bwMode="auto">
          <a:xfrm>
            <a:off x="1516246" y="1767257"/>
            <a:ext cx="295433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800" cap="al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 </a:t>
            </a:r>
            <a:r>
              <a:rPr lang="ru-RU" sz="1800" cap="al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составляющих</a:t>
            </a:r>
            <a:endParaRPr lang="es-AR" altLang="es-AR" sz="1800" cap="all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43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41026" y="2725624"/>
            <a:ext cx="5723064" cy="249299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 rtl="0">
              <a:spcAft>
                <a:spcPts val="1200"/>
              </a:spcAft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Радиофармацевтические препараты (РФП)</a:t>
            </a:r>
          </a:p>
          <a:p>
            <a:pPr algn="ctr" rtl="0"/>
            <a:r>
              <a:rPr lang="ru-RU" sz="1400" dirty="0">
                <a:solidFill>
                  <a:srgbClr val="002060"/>
                </a:solidFill>
                <a:latin typeface="Helvetica Neue"/>
              </a:rPr>
              <a:t>РФП </a:t>
            </a:r>
            <a:r>
              <a:rPr lang="ru-RU" sz="1400" dirty="0" smtClean="0">
                <a:solidFill>
                  <a:srgbClr val="002060"/>
                </a:solidFill>
                <a:latin typeface="Helvetica Neue"/>
              </a:rPr>
              <a:t>при позитронно-эмиссионной </a:t>
            </a:r>
            <a:r>
              <a:rPr lang="ru-RU" sz="1400" dirty="0">
                <a:solidFill>
                  <a:srgbClr val="002060"/>
                </a:solidFill>
                <a:latin typeface="Helvetica Neue"/>
              </a:rPr>
              <a:t>томографии (ПЭТ). </a:t>
            </a:r>
            <a:r>
              <a:rPr lang="ru-RU" sz="1400" dirty="0" err="1">
                <a:solidFill>
                  <a:srgbClr val="002060"/>
                </a:solidFill>
                <a:latin typeface="Helvetica Neue"/>
              </a:rPr>
              <a:t>Тераностика</a:t>
            </a:r>
            <a:r>
              <a:rPr lang="ru-RU" sz="1400" dirty="0">
                <a:solidFill>
                  <a:srgbClr val="002060"/>
                </a:solidFill>
                <a:latin typeface="Helvetica Neue"/>
              </a:rPr>
              <a:t> </a:t>
            </a:r>
          </a:p>
          <a:p>
            <a:pPr algn="ctr" rtl="0"/>
            <a:r>
              <a:rPr lang="ru-RU" sz="1400" dirty="0">
                <a:solidFill>
                  <a:srgbClr val="002060"/>
                </a:solidFill>
                <a:latin typeface="Helvetica Neue"/>
              </a:rPr>
              <a:t>РФП </a:t>
            </a:r>
            <a:r>
              <a:rPr lang="ru-RU" sz="1400" dirty="0" smtClean="0">
                <a:solidFill>
                  <a:srgbClr val="002060"/>
                </a:solidFill>
                <a:latin typeface="Helvetica Neue"/>
              </a:rPr>
              <a:t>при </a:t>
            </a:r>
            <a:r>
              <a:rPr lang="ru-RU" sz="1400" dirty="0">
                <a:solidFill>
                  <a:srgbClr val="002060"/>
                </a:solidFill>
                <a:latin typeface="Helvetica Neue"/>
              </a:rPr>
              <a:t>ПЭТ с использованием/без использования </a:t>
            </a:r>
            <a:br>
              <a:rPr lang="ru-RU" sz="1400" dirty="0">
                <a:solidFill>
                  <a:srgbClr val="002060"/>
                </a:solidFill>
                <a:latin typeface="Helvetica Neue"/>
              </a:rPr>
            </a:br>
            <a:r>
              <a:rPr lang="ru-RU" sz="1400" dirty="0">
                <a:solidFill>
                  <a:srgbClr val="002060"/>
                </a:solidFill>
                <a:latin typeface="Helvetica Neue"/>
              </a:rPr>
              <a:t>циклотрона</a:t>
            </a:r>
          </a:p>
          <a:p>
            <a:pPr marL="354013" algn="ctr" rtl="0">
              <a:spcAft>
                <a:spcPts val="600"/>
              </a:spcAft>
            </a:pPr>
            <a:r>
              <a:rPr lang="ru-RU" sz="1400" dirty="0"/>
              <a:t>Особенности продукта: короткий период полураспада радионуклидов ПЭТ, выделяемых </a:t>
            </a:r>
            <a:r>
              <a:rPr lang="ru-RU" sz="1400" dirty="0" err="1"/>
              <a:t>параметрически</a:t>
            </a:r>
            <a:r>
              <a:rPr lang="ru-RU" sz="1400" dirty="0"/>
              <a:t>, что не позволяет завершить все испытания </a:t>
            </a:r>
            <a:r>
              <a:rPr lang="ru-RU" sz="1400" dirty="0" smtClean="0"/>
              <a:t>контроля качества </a:t>
            </a:r>
            <a:r>
              <a:rPr lang="en-US" sz="1400" dirty="0" smtClean="0"/>
              <a:t>QC</a:t>
            </a:r>
            <a:r>
              <a:rPr lang="ru-RU" sz="1400" dirty="0" smtClean="0"/>
              <a:t> </a:t>
            </a:r>
            <a:r>
              <a:rPr lang="ru-RU" sz="1400" dirty="0"/>
              <a:t>перед распределением лекарственного препарата ПЭТ. Процесс автоматического синтеза.</a:t>
            </a:r>
            <a:endParaRPr lang="es-AR" sz="1400" dirty="0"/>
          </a:p>
        </p:txBody>
      </p:sp>
      <p:sp>
        <p:nvSpPr>
          <p:cNvPr id="3" name="19 Rectángulo"/>
          <p:cNvSpPr/>
          <p:nvPr/>
        </p:nvSpPr>
        <p:spPr>
          <a:xfrm>
            <a:off x="4865608" y="1553190"/>
            <a:ext cx="2366023" cy="60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ОБЩИЕ ТРЕБОВАНИЯ </a:t>
            </a:r>
            <a:endParaRPr lang="en-US" sz="1200" dirty="0">
              <a:solidFill>
                <a:srgbClr val="DAEDE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8" name="19 Rectángulo"/>
          <p:cNvSpPr/>
          <p:nvPr/>
        </p:nvSpPr>
        <p:spPr>
          <a:xfrm>
            <a:off x="1038396" y="2459717"/>
            <a:ext cx="2202630" cy="608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Helvetica Neue"/>
              </a:rPr>
              <a:t>Генератор </a:t>
            </a:r>
            <a:r>
              <a:rPr lang="ru-RU" sz="1200" dirty="0" smtClean="0">
                <a:solidFill>
                  <a:srgbClr val="002060"/>
                </a:solidFill>
                <a:latin typeface="Helvetica Neue"/>
              </a:rPr>
              <a:t>радионуклидов/ </a:t>
            </a:r>
            <a:r>
              <a:rPr lang="ru-RU" sz="1200" dirty="0">
                <a:solidFill>
                  <a:srgbClr val="002060"/>
                </a:solidFill>
                <a:latin typeface="Helvetica Neue"/>
              </a:rPr>
              <a:t>Описание </a:t>
            </a:r>
            <a:r>
              <a:rPr lang="ru-RU" sz="1200" dirty="0" smtClean="0">
                <a:solidFill>
                  <a:srgbClr val="002060"/>
                </a:solidFill>
                <a:latin typeface="Helvetica Neue"/>
              </a:rPr>
              <a:t>циклотронов</a:t>
            </a:r>
            <a:endParaRPr lang="en-US" sz="1200" dirty="0">
              <a:solidFill>
                <a:srgbClr val="002060"/>
              </a:solidFill>
              <a:latin typeface="Helvetica Neue"/>
            </a:endParaRPr>
          </a:p>
        </p:txBody>
      </p:sp>
      <p:sp>
        <p:nvSpPr>
          <p:cNvPr id="9" name="19 Rectángulo"/>
          <p:cNvSpPr/>
          <p:nvPr/>
        </p:nvSpPr>
        <p:spPr>
          <a:xfrm>
            <a:off x="7615072" y="1699890"/>
            <a:ext cx="2420282" cy="687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>
                <a:solidFill>
                  <a:srgbClr val="002060"/>
                </a:solidFill>
                <a:latin typeface="Helvetica Neue"/>
              </a:rPr>
              <a:t>Процесс производства радиохимических </a:t>
            </a:r>
            <a:r>
              <a:rPr lang="ru-RU" sz="1200" dirty="0" err="1">
                <a:solidFill>
                  <a:srgbClr val="002060"/>
                </a:solidFill>
                <a:latin typeface="Helvetica Neue"/>
              </a:rPr>
              <a:t>прекурсоров</a:t>
            </a:r>
            <a:endParaRPr lang="en-US" sz="1200" dirty="0">
              <a:solidFill>
                <a:srgbClr val="002060"/>
              </a:solidFill>
              <a:latin typeface="Helvetica Neue"/>
            </a:endParaRPr>
          </a:p>
        </p:txBody>
      </p:sp>
      <p:sp>
        <p:nvSpPr>
          <p:cNvPr id="10" name="19 Rectángulo"/>
          <p:cNvSpPr/>
          <p:nvPr/>
        </p:nvSpPr>
        <p:spPr>
          <a:xfrm>
            <a:off x="8730546" y="2478549"/>
            <a:ext cx="2280982" cy="792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>
                <a:solidFill>
                  <a:srgbClr val="002060"/>
                </a:solidFill>
                <a:latin typeface="Helvetica Neue"/>
              </a:rPr>
              <a:t>Процесс производства нерадиоактивных химических прекурсоров</a:t>
            </a:r>
          </a:p>
        </p:txBody>
      </p:sp>
      <p:sp>
        <p:nvSpPr>
          <p:cNvPr id="12" name="19 Rectángulo"/>
          <p:cNvSpPr/>
          <p:nvPr/>
        </p:nvSpPr>
        <p:spPr>
          <a:xfrm>
            <a:off x="9257202" y="4110149"/>
            <a:ext cx="2740849" cy="998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2060"/>
                </a:solidFill>
                <a:latin typeface="Helvetica Neue"/>
              </a:rPr>
              <a:t>Сборка модуля согласно применяемым РФП  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2060"/>
                </a:solidFill>
                <a:latin typeface="Helvetica Neue"/>
              </a:rPr>
              <a:t>Кассеты для синтеза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2060"/>
                </a:solidFill>
                <a:latin typeface="Helvetica Neue"/>
              </a:rPr>
              <a:t>Компьютеризированная система</a:t>
            </a:r>
            <a:endParaRPr lang="en-US" sz="1200" dirty="0">
              <a:solidFill>
                <a:srgbClr val="002060"/>
              </a:solidFill>
              <a:latin typeface="Helvetica Neue"/>
            </a:endParaRPr>
          </a:p>
        </p:txBody>
      </p:sp>
      <p:sp>
        <p:nvSpPr>
          <p:cNvPr id="13" name="19 Rectángulo"/>
          <p:cNvSpPr/>
          <p:nvPr/>
        </p:nvSpPr>
        <p:spPr>
          <a:xfrm>
            <a:off x="2541990" y="1550435"/>
            <a:ext cx="1985770" cy="8799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ru-RU" sz="1200" dirty="0">
                <a:solidFill>
                  <a:srgbClr val="002060"/>
                </a:solidFill>
                <a:latin typeface="Helvetica Neue"/>
              </a:rPr>
              <a:t>ПЭТ </a:t>
            </a:r>
            <a:r>
              <a:rPr lang="en-US" sz="1200" dirty="0" smtClean="0">
                <a:solidFill>
                  <a:srgbClr val="002060"/>
                </a:solidFill>
                <a:latin typeface="Helvetica Neue"/>
              </a:rPr>
              <a:t>(PET)</a:t>
            </a:r>
            <a:endParaRPr lang="ru-RU" sz="1200" dirty="0">
              <a:solidFill>
                <a:srgbClr val="002060"/>
              </a:solidFill>
              <a:latin typeface="Helvetica Neue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  <a:latin typeface="Helvetica Neue"/>
              </a:rPr>
              <a:t>Среда текущей надлежащей производственной практики (</a:t>
            </a:r>
            <a:r>
              <a:rPr lang="ru-RU" sz="1200" dirty="0" err="1" smtClean="0">
                <a:solidFill>
                  <a:srgbClr val="002060"/>
                </a:solidFill>
                <a:latin typeface="Helvetica Neue"/>
              </a:rPr>
              <a:t>сGMP</a:t>
            </a:r>
            <a:r>
              <a:rPr lang="ru-RU" sz="1200" dirty="0" smtClean="0">
                <a:solidFill>
                  <a:srgbClr val="002060"/>
                </a:solidFill>
                <a:latin typeface="Helvetica Neue"/>
              </a:rPr>
              <a:t>)</a:t>
            </a:r>
            <a:endParaRPr lang="en-US" sz="1200" dirty="0">
              <a:solidFill>
                <a:srgbClr val="002060"/>
              </a:solidFill>
              <a:latin typeface="Helvetica Neue"/>
            </a:endParaRPr>
          </a:p>
        </p:txBody>
      </p:sp>
      <p:sp>
        <p:nvSpPr>
          <p:cNvPr id="14" name="19 Rectángulo"/>
          <p:cNvSpPr/>
          <p:nvPr/>
        </p:nvSpPr>
        <p:spPr>
          <a:xfrm>
            <a:off x="1261815" y="5046580"/>
            <a:ext cx="2227469" cy="823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ru-RU" sz="1200" dirty="0" smtClean="0">
                <a:solidFill>
                  <a:srgbClr val="002060"/>
                </a:solidFill>
                <a:latin typeface="Helvetica Neue"/>
              </a:rPr>
              <a:t>Горячая ячейка </a:t>
            </a:r>
            <a:r>
              <a:rPr lang="ru-RU" sz="1200" dirty="0">
                <a:solidFill>
                  <a:srgbClr val="002060"/>
                </a:solidFill>
                <a:latin typeface="Helvetica Neue"/>
              </a:rPr>
              <a:t>для размещения модуля автоматизированного синтеза</a:t>
            </a:r>
            <a:endParaRPr lang="en-US" sz="1200" dirty="0">
              <a:solidFill>
                <a:srgbClr val="002060"/>
              </a:solidFill>
              <a:latin typeface="Helvetica Neue"/>
            </a:endParaRPr>
          </a:p>
        </p:txBody>
      </p:sp>
      <p:pic>
        <p:nvPicPr>
          <p:cNvPr id="16" name="Picture 6" descr="logo_azul_blanco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" y="-1681"/>
            <a:ext cx="20875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9 Rectángulo"/>
          <p:cNvSpPr/>
          <p:nvPr/>
        </p:nvSpPr>
        <p:spPr>
          <a:xfrm>
            <a:off x="6378980" y="5984902"/>
            <a:ext cx="2446233" cy="743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ru-RU" sz="1200">
                <a:solidFill>
                  <a:srgbClr val="002060"/>
                </a:solidFill>
                <a:latin typeface="Helvetica Neue"/>
              </a:rPr>
              <a:t>Основные требования  </a:t>
            </a:r>
            <a:endParaRPr lang="en-US" sz="1200" dirty="0">
              <a:solidFill>
                <a:srgbClr val="002060"/>
              </a:solidFill>
              <a:latin typeface="Helvetica Neue"/>
            </a:endParaRPr>
          </a:p>
          <a:p>
            <a:pPr algn="ctr" rtl="0">
              <a:defRPr/>
            </a:pPr>
            <a:r>
              <a:rPr lang="ru-RU" sz="1200">
                <a:solidFill>
                  <a:srgbClr val="002060"/>
                </a:solidFill>
                <a:latin typeface="Helvetica Neue"/>
              </a:rPr>
              <a:t> производственных стандартов</a:t>
            </a:r>
            <a:endParaRPr lang="en-US" sz="1200" dirty="0">
              <a:solidFill>
                <a:srgbClr val="002060"/>
              </a:solidFill>
              <a:latin typeface="Helvetica Neue"/>
            </a:endParaRPr>
          </a:p>
        </p:txBody>
      </p:sp>
      <p:sp>
        <p:nvSpPr>
          <p:cNvPr id="18" name="19 Rectángulo"/>
          <p:cNvSpPr/>
          <p:nvPr/>
        </p:nvSpPr>
        <p:spPr>
          <a:xfrm>
            <a:off x="519806" y="4083367"/>
            <a:ext cx="3049300" cy="854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ru-RU" sz="1200" dirty="0">
                <a:solidFill>
                  <a:srgbClr val="002060"/>
                </a:solidFill>
                <a:latin typeface="Helvetica Neue"/>
              </a:rPr>
              <a:t>Аттестация установки </a:t>
            </a:r>
            <a:r>
              <a:rPr lang="ru-RU" sz="1200" dirty="0" smtClean="0">
                <a:solidFill>
                  <a:srgbClr val="002060"/>
                </a:solidFill>
                <a:latin typeface="Helvetica Neue"/>
              </a:rPr>
              <a:t>(</a:t>
            </a:r>
            <a:r>
              <a:rPr lang="en-US" sz="1200" dirty="0" smtClean="0">
                <a:solidFill>
                  <a:srgbClr val="002060"/>
                </a:solidFill>
                <a:latin typeface="Helvetica Neue"/>
              </a:rPr>
              <a:t>IQ)</a:t>
            </a:r>
            <a:endParaRPr lang="fr-FR" sz="1200" dirty="0">
              <a:solidFill>
                <a:srgbClr val="002060"/>
              </a:solidFill>
              <a:latin typeface="Helvetica Neue"/>
            </a:endParaRPr>
          </a:p>
          <a:p>
            <a:pPr algn="ctr" rtl="0">
              <a:defRPr/>
            </a:pPr>
            <a:r>
              <a:rPr lang="ru-RU" sz="1200" dirty="0">
                <a:solidFill>
                  <a:srgbClr val="002060"/>
                </a:solidFill>
                <a:latin typeface="Helvetica Neue"/>
              </a:rPr>
              <a:t>Аттестация </a:t>
            </a:r>
            <a:r>
              <a:rPr lang="ru-RU" sz="1200" dirty="0" smtClean="0">
                <a:solidFill>
                  <a:srgbClr val="002060"/>
                </a:solidFill>
                <a:latin typeface="Helvetica Neue"/>
              </a:rPr>
              <a:t>функционирования</a:t>
            </a:r>
            <a:r>
              <a:rPr lang="en-US" sz="1200" dirty="0" smtClean="0">
                <a:solidFill>
                  <a:srgbClr val="002060"/>
                </a:solidFill>
                <a:latin typeface="Helvetica Neue"/>
              </a:rPr>
              <a:t> (OQ)</a:t>
            </a:r>
            <a:r>
              <a:rPr lang="ru-RU" sz="1200" dirty="0" smtClean="0">
                <a:solidFill>
                  <a:srgbClr val="002060"/>
                </a:solidFill>
                <a:latin typeface="Helvetica Neue"/>
              </a:rPr>
              <a:t>, </a:t>
            </a:r>
            <a:r>
              <a:rPr lang="ru-RU" sz="1200" dirty="0">
                <a:solidFill>
                  <a:srgbClr val="002060"/>
                </a:solidFill>
                <a:latin typeface="Helvetica Neue"/>
              </a:rPr>
              <a:t>аттестация эксплуатируемого </a:t>
            </a:r>
            <a:r>
              <a:rPr lang="ru-RU" sz="1200" dirty="0" smtClean="0">
                <a:solidFill>
                  <a:srgbClr val="002060"/>
                </a:solidFill>
                <a:latin typeface="Helvetica Neue"/>
              </a:rPr>
              <a:t>оборудования</a:t>
            </a:r>
            <a:r>
              <a:rPr lang="en-US" sz="1200" dirty="0" smtClean="0">
                <a:solidFill>
                  <a:srgbClr val="002060"/>
                </a:solidFill>
                <a:latin typeface="Helvetica Neue"/>
              </a:rPr>
              <a:t> (PQ)</a:t>
            </a:r>
            <a:endParaRPr lang="ru-RU" sz="1200" dirty="0">
              <a:solidFill>
                <a:srgbClr val="002060"/>
              </a:solidFill>
              <a:latin typeface="Helvetica Neue"/>
            </a:endParaRPr>
          </a:p>
        </p:txBody>
      </p:sp>
      <p:sp>
        <p:nvSpPr>
          <p:cNvPr id="19" name="19 Rectángulo"/>
          <p:cNvSpPr/>
          <p:nvPr/>
        </p:nvSpPr>
        <p:spPr>
          <a:xfrm>
            <a:off x="224837" y="3132611"/>
            <a:ext cx="2649082" cy="836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ru-RU" sz="1200" dirty="0" smtClean="0">
                <a:solidFill>
                  <a:srgbClr val="002060"/>
                </a:solidFill>
                <a:latin typeface="Helvetica Neue"/>
              </a:rPr>
              <a:t>Описание оборудования,  </a:t>
            </a:r>
            <a:endParaRPr lang="en-US" sz="1200" dirty="0">
              <a:solidFill>
                <a:srgbClr val="002060"/>
              </a:solidFill>
              <a:latin typeface="Helvetica Neue"/>
            </a:endParaRPr>
          </a:p>
          <a:p>
            <a:pPr algn="ctr" rtl="0">
              <a:defRPr/>
            </a:pPr>
            <a:r>
              <a:rPr lang="ru-RU" sz="1200" dirty="0">
                <a:solidFill>
                  <a:srgbClr val="002060"/>
                </a:solidFill>
                <a:latin typeface="Helvetica Neue"/>
              </a:rPr>
              <a:t>технические </a:t>
            </a:r>
            <a:r>
              <a:rPr lang="ru-RU" sz="1200" dirty="0" smtClean="0">
                <a:solidFill>
                  <a:srgbClr val="002060"/>
                </a:solidFill>
                <a:latin typeface="Helvetica Neue"/>
              </a:rPr>
              <a:t>условия</a:t>
            </a:r>
            <a:r>
              <a:rPr lang="en-US" sz="1200" dirty="0" smtClean="0">
                <a:solidFill>
                  <a:srgbClr val="002060"/>
                </a:solidFill>
                <a:latin typeface="Helvetica Neue"/>
              </a:rPr>
              <a:t> (C</a:t>
            </a:r>
            <a:r>
              <a:rPr lang="ru-RU" sz="1200" dirty="0" err="1" smtClean="0">
                <a:solidFill>
                  <a:srgbClr val="002060"/>
                </a:solidFill>
                <a:latin typeface="Helvetica Neue"/>
              </a:rPr>
              <a:t>пецификации</a:t>
            </a:r>
            <a:r>
              <a:rPr lang="ru-RU" sz="1200" dirty="0" smtClean="0">
                <a:solidFill>
                  <a:srgbClr val="002060"/>
                </a:solidFill>
                <a:latin typeface="Helvetica Neue"/>
              </a:rPr>
              <a:t>) </a:t>
            </a:r>
            <a:r>
              <a:rPr lang="ru-RU" sz="1200" dirty="0">
                <a:solidFill>
                  <a:srgbClr val="002060"/>
                </a:solidFill>
                <a:latin typeface="Helvetica Neue"/>
              </a:rPr>
              <a:t>и принцип работы оборудования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8032851" y="5213910"/>
            <a:ext cx="3496286" cy="700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ru-RU" sz="1200">
                <a:solidFill>
                  <a:srgbClr val="002060"/>
                </a:solidFill>
                <a:latin typeface="Helvetica Neue"/>
              </a:rPr>
              <a:t>Специальная шаблонная компьютерная программа для каждого специального процесса синтеза РФП</a:t>
            </a:r>
          </a:p>
        </p:txBody>
      </p:sp>
      <p:sp>
        <p:nvSpPr>
          <p:cNvPr id="22" name="19 Rectángulo"/>
          <p:cNvSpPr/>
          <p:nvPr/>
        </p:nvSpPr>
        <p:spPr>
          <a:xfrm>
            <a:off x="2869479" y="5984903"/>
            <a:ext cx="3395873" cy="743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ru-RU" sz="1200" dirty="0" err="1">
                <a:solidFill>
                  <a:srgbClr val="002060"/>
                </a:solidFill>
                <a:latin typeface="Helvetica Neue"/>
              </a:rPr>
              <a:t>Воспроизводимость</a:t>
            </a:r>
            <a:r>
              <a:rPr lang="ru-RU" sz="1200" dirty="0">
                <a:solidFill>
                  <a:srgbClr val="002060"/>
                </a:solidFill>
                <a:latin typeface="Helvetica Neue"/>
              </a:rPr>
              <a:t> и соответствие РФП (выход, радиохимическая чистота </a:t>
            </a:r>
            <a:br>
              <a:rPr lang="ru-RU" sz="1200" dirty="0">
                <a:solidFill>
                  <a:srgbClr val="002060"/>
                </a:solidFill>
                <a:latin typeface="Helvetica Neue"/>
              </a:rPr>
            </a:br>
            <a:r>
              <a:rPr lang="ru-RU" sz="1200" dirty="0">
                <a:solidFill>
                  <a:srgbClr val="002060"/>
                </a:solidFill>
                <a:latin typeface="Helvetica Neue"/>
              </a:rPr>
              <a:t>и молярная активность)</a:t>
            </a:r>
          </a:p>
        </p:txBody>
      </p:sp>
      <p:sp>
        <p:nvSpPr>
          <p:cNvPr id="23" name="19 Rectángulo"/>
          <p:cNvSpPr/>
          <p:nvPr/>
        </p:nvSpPr>
        <p:spPr>
          <a:xfrm>
            <a:off x="9110646" y="3376772"/>
            <a:ext cx="2418491" cy="578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ru-RU" sz="1200">
                <a:solidFill>
                  <a:srgbClr val="002060"/>
                </a:solidFill>
                <a:latin typeface="Helvetica Neue"/>
              </a:rPr>
              <a:t>Автоматизированная система синтеза/описание процесса</a:t>
            </a:r>
          </a:p>
        </p:txBody>
      </p:sp>
      <p:sp>
        <p:nvSpPr>
          <p:cNvPr id="31" name="Flecha abajo 30"/>
          <p:cNvSpPr/>
          <p:nvPr/>
        </p:nvSpPr>
        <p:spPr>
          <a:xfrm rot="16200000" flipV="1">
            <a:off x="8532961" y="3621250"/>
            <a:ext cx="292255" cy="42770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/>
          </a:p>
        </p:txBody>
      </p:sp>
      <p:sp>
        <p:nvSpPr>
          <p:cNvPr id="32" name="Flecha abajo 31"/>
          <p:cNvSpPr/>
          <p:nvPr/>
        </p:nvSpPr>
        <p:spPr>
          <a:xfrm rot="10800000">
            <a:off x="5973097" y="5486943"/>
            <a:ext cx="292255" cy="42770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/>
          </a:p>
        </p:txBody>
      </p:sp>
      <p:sp>
        <p:nvSpPr>
          <p:cNvPr id="33" name="Flecha abajo 32"/>
          <p:cNvSpPr/>
          <p:nvPr/>
        </p:nvSpPr>
        <p:spPr>
          <a:xfrm rot="16200000">
            <a:off x="3205506" y="3570352"/>
            <a:ext cx="292255" cy="42770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/>
          </a:p>
        </p:txBody>
      </p:sp>
      <p:sp>
        <p:nvSpPr>
          <p:cNvPr id="34" name="Flecha abajo 33"/>
          <p:cNvSpPr/>
          <p:nvPr/>
        </p:nvSpPr>
        <p:spPr>
          <a:xfrm rot="10800000" flipV="1">
            <a:off x="5902493" y="2240144"/>
            <a:ext cx="292255" cy="42770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/>
          </a:p>
        </p:txBody>
      </p:sp>
      <p:sp>
        <p:nvSpPr>
          <p:cNvPr id="37" name="Marco 36">
            <a:extLst>
              <a:ext uri="{FF2B5EF4-FFF2-40B4-BE49-F238E27FC236}">
                <a16:creationId xmlns:a16="http://schemas.microsoft.com/office/drawing/2014/main" xmlns="" id="{FE075C62-4924-460A-B53B-A2A890F0FAAF}"/>
              </a:ext>
            </a:extLst>
          </p:cNvPr>
          <p:cNvSpPr/>
          <p:nvPr/>
        </p:nvSpPr>
        <p:spPr>
          <a:xfrm>
            <a:off x="1090038" y="813840"/>
            <a:ext cx="10209419" cy="701141"/>
          </a:xfrm>
          <a:prstGeom prst="fram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rgbClr val="26AC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ОСОБЫЕ СООБРАЖЕНИЯ В ОТНОШЕНИИ НЕКОТОРЫХ БИОЛОГИЧЕСКИХ </a:t>
            </a:r>
            <a:br>
              <a:rPr lang="ru-RU" sz="1400" kern="0" dirty="0">
                <a:solidFill>
                  <a:srgbClr val="26AC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</a:br>
            <a:r>
              <a:rPr lang="ru-RU" sz="1400" kern="0" dirty="0">
                <a:solidFill>
                  <a:srgbClr val="26AC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И РАДИОФАРМАЦЕВТИЧЕСКИХ ПРЕПАРАТОВ</a:t>
            </a:r>
            <a:endParaRPr kumimoji="0" lang="es-AR" sz="1400" b="0" i="0" u="none" strike="noStrike" kern="0" cap="none" spc="0" normalizeH="0" baseline="0" noProof="0" dirty="0">
              <a:ln>
                <a:noFill/>
              </a:ln>
              <a:solidFill>
                <a:srgbClr val="26AC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2700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_azul_blanco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9" y="0"/>
            <a:ext cx="20875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o 4">
            <a:extLst>
              <a:ext uri="{FF2B5EF4-FFF2-40B4-BE49-F238E27FC236}">
                <a16:creationId xmlns:a16="http://schemas.microsoft.com/office/drawing/2014/main" xmlns="" id="{FE075C62-4924-460A-B53B-A2A890F0FAAF}"/>
              </a:ext>
            </a:extLst>
          </p:cNvPr>
          <p:cNvSpPr/>
          <p:nvPr/>
        </p:nvSpPr>
        <p:spPr>
          <a:xfrm>
            <a:off x="235974" y="814150"/>
            <a:ext cx="11739715" cy="701141"/>
          </a:xfrm>
          <a:prstGeom prst="fram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rgbClr val="26AC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ОСОБЫЕ СООБРАЖЕНИЯ В ОТНОШЕНИИ НЕКОТОРЫХ БИОЛОГИЧЕСКИХ И РАДИОФАРМАЦЕВТИЧЕСКИХ ПРЕПАРАТОВ</a:t>
            </a:r>
            <a:endParaRPr kumimoji="0" lang="es-AR" sz="1400" b="0" i="0" u="none" strike="noStrike" kern="0" cap="none" spc="0" normalizeH="0" baseline="0" noProof="0" dirty="0">
              <a:ln>
                <a:noFill/>
              </a:ln>
              <a:solidFill>
                <a:srgbClr val="26AC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 Neue"/>
            </a:endParaRPr>
          </a:p>
        </p:txBody>
      </p:sp>
      <p:sp>
        <p:nvSpPr>
          <p:cNvPr id="6" name="19 Rectángulo"/>
          <p:cNvSpPr/>
          <p:nvPr/>
        </p:nvSpPr>
        <p:spPr>
          <a:xfrm>
            <a:off x="235974" y="1602366"/>
            <a:ext cx="5486400" cy="8753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ЛЕКАРСТВЕННЫЕ СРЕДСТВА СОВРЕМЕННОЙ ТЕРАПИИ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7" name="19 Rectángulo"/>
          <p:cNvSpPr/>
          <p:nvPr/>
        </p:nvSpPr>
        <p:spPr>
          <a:xfrm>
            <a:off x="6017342" y="1611718"/>
            <a:ext cx="5958347" cy="89170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ВАКЦИНЫ</a:t>
            </a:r>
          </a:p>
          <a:p>
            <a:pPr algn="ctr" rtl="0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ВАКЦИНЫ ОТ COVID-19</a:t>
            </a:r>
          </a:p>
          <a:p>
            <a:pPr algn="ctr" rtl="0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Процесс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инспектирования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и утверждения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новой площадки по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производству вакцин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Helvetica Neue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C659A41-3D83-4B5A-B5DB-FDE16E731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42" y="2665367"/>
            <a:ext cx="5591368" cy="39072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755765-BEBF-41E0-AB1E-BFC487FF5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110" y="2546652"/>
            <a:ext cx="6242795" cy="40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9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_azul_blanco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1" y="58737"/>
            <a:ext cx="20875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8627806" y="2824314"/>
            <a:ext cx="3318388" cy="2787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rtl="0">
              <a:buNone/>
              <a:defRPr/>
            </a:pPr>
            <a:endParaRPr lang="es-AR" sz="1200" kern="0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algn="just" rtl="0">
              <a:defRPr/>
            </a:pPr>
            <a:r>
              <a:rPr lang="ru-RU" sz="1200" kern="0" cap="all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Вакцины</a:t>
            </a:r>
          </a:p>
          <a:p>
            <a:pPr algn="just" rtl="0">
              <a:defRPr/>
            </a:pPr>
            <a:r>
              <a:rPr lang="ru-RU" sz="1200" kern="0" cap="all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ВАКЦИНЫ ОТ COVID-19</a:t>
            </a:r>
          </a:p>
          <a:p>
            <a:pPr algn="just" rtl="0">
              <a:defRPr/>
            </a:pPr>
            <a:r>
              <a:rPr lang="ru-RU" sz="1200" kern="0" cap="all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БИОЭКВИВАЛЕНТНЫЕ ЛЕКАРСТВЕННЫЕ СРЕДСТВА</a:t>
            </a:r>
          </a:p>
          <a:p>
            <a:pPr rtl="0">
              <a:defRPr/>
            </a:pPr>
            <a:r>
              <a:rPr lang="ru-RU" sz="1200" kern="0" cap="all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Лекарственные средства современной терапии</a:t>
            </a:r>
          </a:p>
          <a:p>
            <a:pPr algn="just" rtl="0">
              <a:defRPr/>
            </a:pPr>
            <a:r>
              <a:rPr lang="ru-RU" sz="1200" kern="0" cap="all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Противоядия</a:t>
            </a:r>
            <a:endParaRPr lang="en-US" sz="1200" kern="0" cap="all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algn="just" rtl="0">
              <a:defRPr/>
            </a:pPr>
            <a:r>
              <a:rPr lang="ru-RU" sz="1200" kern="0" cap="all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Радиофармацевтические препараты</a:t>
            </a:r>
          </a:p>
          <a:p>
            <a:pPr algn="just" rtl="0">
              <a:defRPr/>
            </a:pPr>
            <a:r>
              <a:rPr lang="ru-RU" sz="1200" kern="0" cap="all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Препараты крови</a:t>
            </a:r>
          </a:p>
          <a:p>
            <a:pPr algn="just" rtl="0">
              <a:defRPr/>
            </a:pPr>
            <a:endParaRPr lang="es-AR" sz="1200" kern="0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algn="just" rtl="0">
              <a:defRPr/>
            </a:pPr>
            <a:endParaRPr lang="es-AR" sz="1200" kern="0" cap="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8096865" y="4218037"/>
            <a:ext cx="324464" cy="280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/>
          </a:p>
        </p:txBody>
      </p:sp>
      <p:sp>
        <p:nvSpPr>
          <p:cNvPr id="9" name="Flecha abajo 8"/>
          <p:cNvSpPr/>
          <p:nvPr/>
        </p:nvSpPr>
        <p:spPr>
          <a:xfrm>
            <a:off x="10139516" y="2208570"/>
            <a:ext cx="317090" cy="516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/>
          </a:p>
        </p:txBody>
      </p:sp>
      <p:sp>
        <p:nvSpPr>
          <p:cNvPr id="10" name="Marco 9">
            <a:extLst>
              <a:ext uri="{FF2B5EF4-FFF2-40B4-BE49-F238E27FC236}">
                <a16:creationId xmlns:a16="http://schemas.microsoft.com/office/drawing/2014/main" xmlns="" id="{FE075C62-4924-460A-B53B-A2A890F0FAAF}"/>
              </a:ext>
            </a:extLst>
          </p:cNvPr>
          <p:cNvSpPr/>
          <p:nvPr/>
        </p:nvSpPr>
        <p:spPr>
          <a:xfrm>
            <a:off x="442452" y="848031"/>
            <a:ext cx="11503742" cy="1190011"/>
          </a:xfrm>
          <a:prstGeom prst="frame">
            <a:avLst>
              <a:gd name="adj1" fmla="val 7543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chemeClr val="accent5">
                    <a:lumMod val="75000"/>
                  </a:schemeClr>
                </a:solidFill>
                <a:latin typeface="Helvetica Neue"/>
              </a:rPr>
              <a:t>УПРАВЛЕНИЕ ПО ОЦЕНКЕ И КОНТРОЛЮ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srgbClr val="26AC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ПРОГРАММА ПОДДЕРЖКИ В РАЗРАБОТКЕ И ПРОИЗВОДСТВЕ СТРАТЕГИЧЕСКИХ БИОЛОГИЧЕСКИХ И РАДИОФАРМАЦЕВТИЧЕСКИХ ПРЕПАРАТОВ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13D602-E5CE-4C6E-9AA2-D3052984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17" y="2065520"/>
            <a:ext cx="7717309" cy="45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4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639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2275</TotalTime>
  <Words>490</Words>
  <Application>Microsoft Office PowerPoint</Application>
  <PresentationFormat>Широкоэкранный</PresentationFormat>
  <Paragraphs>82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Akzidenz-Grotesk Pro Medium</vt:lpstr>
      <vt:lpstr>Akzidenz-Grotesk Pro Regular</vt:lpstr>
      <vt:lpstr>Arial</vt:lpstr>
      <vt:lpstr>Calibri</vt:lpstr>
      <vt:lpstr>Calibri Light</vt:lpstr>
      <vt:lpstr>Helvetica Neue</vt:lpstr>
      <vt:lpstr>Times New Roman</vt:lpstr>
      <vt:lpstr>Тема Office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H-C.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Воронина</dc:creator>
  <cp:lastModifiedBy>Анна Андриянова</cp:lastModifiedBy>
  <cp:revision>141</cp:revision>
  <cp:lastPrinted>2021-08-25T09:12:03Z</cp:lastPrinted>
  <dcterms:created xsi:type="dcterms:W3CDTF">2021-08-17T14:24:13Z</dcterms:created>
  <dcterms:modified xsi:type="dcterms:W3CDTF">2021-09-22T17:19:18Z</dcterms:modified>
</cp:coreProperties>
</file>