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8" r:id="rId4"/>
    <p:sldId id="259" r:id="rId5"/>
    <p:sldId id="262" r:id="rId6"/>
    <p:sldId id="265" r:id="rId7"/>
    <p:sldId id="266" r:id="rId8"/>
    <p:sldId id="267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halkin, Mikhail" initials="MM" lastIdx="1" clrIdx="0">
    <p:extLst>
      <p:ext uri="{19B8F6BF-5375-455C-9EA6-DF929625EA0E}">
        <p15:presenceInfo xmlns:p15="http://schemas.microsoft.com/office/powerpoint/2012/main" userId="S::mikhail.meshalkin@takeda.com::5dfa2c90-a9fd-46cc-a430-8ac571600a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4109D-F8C5-4527-9F5A-A1560950496E}" v="100" dt="2021-09-10T07:48:54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42464-6806-4525-BAB8-BD40174E45F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100E5-913D-48A0-8032-E45FEB31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b="1" dirty="0">
                <a:solidFill>
                  <a:srgbClr val="252525"/>
                </a:solidFill>
                <a:latin typeface="Calibri" panose="020F0502020204030204" pitchFamily="34" charset="0"/>
              </a:rPr>
              <a:t>Аудит делает заключение о: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52525"/>
                </a:solidFill>
                <a:latin typeface="Calibri" panose="020F0502020204030204" pitchFamily="34" charset="0"/>
              </a:rPr>
              <a:t>пригодности завода / участка для изготовления продукта;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52525"/>
                </a:solidFill>
                <a:latin typeface="Calibri" panose="020F0502020204030204" pitchFamily="34" charset="0"/>
              </a:rPr>
              <a:t>необходимости дополнительных условий, закупки/апгрейда оборудования, внесения изменений у принимающей стороны;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52525"/>
                </a:solidFill>
                <a:latin typeface="Calibri" panose="020F0502020204030204" pitchFamily="34" charset="0"/>
              </a:rPr>
              <a:t>необходимости оптимизации процесса, спецификаций, методик под конкретную производственную площадку.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100E5-913D-48A0-8032-E45FEB31E2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7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0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8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03CC-6FE4-4CE9-BB35-69C96CD17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4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image" Target="../media/image2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6EEA53-AFEF-124F-AA6D-FCD81E64A70D}"/>
              </a:ext>
            </a:extLst>
          </p:cNvPr>
          <p:cNvSpPr txBox="1"/>
          <p:nvPr/>
        </p:nvSpPr>
        <p:spPr>
          <a:xfrm>
            <a:off x="1094807" y="2459531"/>
            <a:ext cx="71337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kern="1200" dirty="0">
                <a:solidFill>
                  <a:schemeClr val="bg1"/>
                </a:solidFill>
                <a:effectLst/>
                <a:latin typeface="Akzidenz-Grotesk Pro Medium" panose="02000503030000020003" pitchFamily="2" charset="0"/>
                <a:ea typeface="+mn-ea"/>
                <a:cs typeface="+mn-cs"/>
              </a:rPr>
              <a:t>Опыт трансфера технологий компании</a:t>
            </a:r>
            <a:r>
              <a:rPr lang="en-US" sz="4000" b="0" i="0" kern="1200" dirty="0">
                <a:solidFill>
                  <a:schemeClr val="bg1"/>
                </a:solidFill>
                <a:effectLst/>
                <a:latin typeface="Akzidenz-Grotesk Pro Medium" panose="02000503030000020003" pitchFamily="2" charset="0"/>
                <a:ea typeface="+mn-ea"/>
                <a:cs typeface="+mn-cs"/>
              </a:rPr>
              <a:t> Takeda</a:t>
            </a:r>
            <a:endParaRPr lang="ru-RU" sz="2800" b="0" i="0" kern="1200" dirty="0">
              <a:solidFill>
                <a:schemeClr val="tx1"/>
              </a:solidFill>
              <a:effectLst/>
              <a:latin typeface="Akzidenz-Grotesk Pro Medium" panose="02000503030000020003" pitchFamily="2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C6474-937B-4731-A80B-4B48CB3E3CAE}"/>
              </a:ext>
            </a:extLst>
          </p:cNvPr>
          <p:cNvSpPr txBox="1"/>
          <p:nvPr/>
        </p:nvSpPr>
        <p:spPr>
          <a:xfrm>
            <a:off x="601254" y="5434113"/>
            <a:ext cx="61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kern="1200" dirty="0">
                <a:solidFill>
                  <a:schemeClr val="bg1"/>
                </a:solidFill>
                <a:effectLst/>
                <a:latin typeface="Akzidenz-Grotesk Pro Medium" panose="02000503030000020003" pitchFamily="2" charset="0"/>
                <a:ea typeface="+mn-ea"/>
                <a:cs typeface="+mn-cs"/>
              </a:rPr>
              <a:t>Старший специалист группы поддержки производства и трансфера</a:t>
            </a:r>
          </a:p>
          <a:p>
            <a:r>
              <a:rPr lang="ru-RU" sz="1600" b="0" i="0" kern="1200">
                <a:solidFill>
                  <a:schemeClr val="bg1"/>
                </a:solidFill>
                <a:effectLst/>
                <a:latin typeface="Akzidenz-Grotesk Pro Medium" panose="02000503030000020003" pitchFamily="2" charset="0"/>
                <a:ea typeface="+mn-ea"/>
                <a:cs typeface="+mn-cs"/>
              </a:rPr>
              <a:t>Меш</a:t>
            </a:r>
            <a:r>
              <a:rPr lang="ru-RU" sz="1600">
                <a:solidFill>
                  <a:schemeClr val="bg1"/>
                </a:solidFill>
                <a:latin typeface="Akzidenz-Grotesk Pro Medium" panose="02000503030000020003" pitchFamily="2" charset="0"/>
              </a:rPr>
              <a:t>алкин </a:t>
            </a:r>
            <a:r>
              <a:rPr lang="ru-RU" sz="16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Михаил</a:t>
            </a:r>
            <a:endParaRPr lang="ru-RU" sz="1100" b="0" i="0" kern="1200" dirty="0">
              <a:solidFill>
                <a:schemeClr val="tx1"/>
              </a:solidFill>
              <a:effectLst/>
              <a:latin typeface="Akzidenz-Grotesk Pro Medium" panose="02000503030000020003" pitchFamily="2" charset="0"/>
              <a:ea typeface="+mn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A3EB4A3-C2E4-4019-8AAB-B663D95FB3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1">
            <a:extLst>
              <a:ext uri="{FF2B5EF4-FFF2-40B4-BE49-F238E27FC236}">
                <a16:creationId xmlns:a16="http://schemas.microsoft.com/office/drawing/2014/main" id="{506D7297-7CC8-401C-AEA6-236A69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6" y="264042"/>
            <a:ext cx="8761444" cy="422137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sz="3600" i="1" dirty="0"/>
              <a:t>Завершение трансфера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369FF-A385-4490-9CF1-545F9F75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2" y="1222310"/>
            <a:ext cx="9010242" cy="39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8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6EEA53-AFEF-124F-AA6D-FCD81E64A70D}"/>
              </a:ext>
            </a:extLst>
          </p:cNvPr>
          <p:cNvSpPr txBox="1"/>
          <p:nvPr/>
        </p:nvSpPr>
        <p:spPr>
          <a:xfrm>
            <a:off x="1858287" y="3347298"/>
            <a:ext cx="71337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Спасибо за внимание!</a:t>
            </a:r>
            <a:endParaRPr lang="ru-RU" sz="2800" b="0" i="1" kern="1200" dirty="0">
              <a:solidFill>
                <a:schemeClr val="tx1"/>
              </a:solidFill>
              <a:effectLst/>
              <a:latin typeface="Akzidenz-Grotesk Pro Medium" panose="02000503030000020003" pitchFamily="2" charset="0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02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486A44-3586-4849-A81E-225F2B7AF761}"/>
              </a:ext>
            </a:extLst>
          </p:cNvPr>
          <p:cNvSpPr txBox="1"/>
          <p:nvPr/>
        </p:nvSpPr>
        <p:spPr>
          <a:xfrm>
            <a:off x="388952" y="304800"/>
            <a:ext cx="1116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kzidenz-Grotesk Pro Regular" panose="02000503030000020003" pitchFamily="2" charset="0"/>
              </a:rPr>
              <a:t>Продукция и рынки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D5924-AF2E-4A83-AFE2-3D392F3B9E6A}"/>
              </a:ext>
            </a:extLst>
          </p:cNvPr>
          <p:cNvSpPr txBox="1"/>
          <p:nvPr/>
        </p:nvSpPr>
        <p:spPr>
          <a:xfrm>
            <a:off x="4566814" y="2681762"/>
            <a:ext cx="400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Актовегин таблетки, покрытые пленочной оболочкой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43387-67AC-427B-B92C-889F8F607F4F}"/>
              </a:ext>
            </a:extLst>
          </p:cNvPr>
          <p:cNvSpPr txBox="1"/>
          <p:nvPr/>
        </p:nvSpPr>
        <p:spPr>
          <a:xfrm>
            <a:off x="1021581" y="2733253"/>
            <a:ext cx="2600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Актовегин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ампулы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 2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мл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, 5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мл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, 10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мл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6D7CC-D636-45FB-AE9F-17C3304F8C98}"/>
              </a:ext>
            </a:extLst>
          </p:cNvPr>
          <p:cNvSpPr txBox="1"/>
          <p:nvPr/>
        </p:nvSpPr>
        <p:spPr>
          <a:xfrm>
            <a:off x="1398666" y="5260718"/>
            <a:ext cx="246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Кардиомагнил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75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 мг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, 150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мг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4B8AC-15D6-4176-9CC9-F7BEBE68DF34}"/>
              </a:ext>
            </a:extLst>
          </p:cNvPr>
          <p:cNvSpPr txBox="1"/>
          <p:nvPr/>
        </p:nvSpPr>
        <p:spPr>
          <a:xfrm>
            <a:off x="8494607" y="3083709"/>
            <a:ext cx="2635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Кальция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-D3 (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мята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,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лимон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,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апельсин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)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Lucida Sans Unicode" pitchFamily="34" charset="0"/>
            </a:endParaRPr>
          </a:p>
        </p:txBody>
      </p:sp>
      <p:pic>
        <p:nvPicPr>
          <p:cNvPr id="10" name="Picture 4" descr="E:\TAKEDA\Takeda-pictures\2014\Takeda plant in Yaroslavl-medicines photos\Photos-18.06.2014\Actovegin dragee\Bulk\Final\DSC_0055.JPG">
            <a:extLst>
              <a:ext uri="{FF2B5EF4-FFF2-40B4-BE49-F238E27FC236}">
                <a16:creationId xmlns:a16="http://schemas.microsoft.com/office/drawing/2014/main" id="{7E4A9541-E505-4F3B-BD0F-FE59DF645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5" b="1"/>
          <a:stretch/>
        </p:blipFill>
        <p:spPr bwMode="auto">
          <a:xfrm>
            <a:off x="5503870" y="1171394"/>
            <a:ext cx="1624090" cy="1464424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TAKEDA\Takeda-pictures\2014\Takeda plant in Yaroslavl-medicines photos\Photos-18.06.2014\Calcium-D3 Nycomed\Bulk\Final\DSC_0213.JPG">
            <a:extLst>
              <a:ext uri="{FF2B5EF4-FFF2-40B4-BE49-F238E27FC236}">
                <a16:creationId xmlns:a16="http://schemas.microsoft.com/office/drawing/2014/main" id="{BE5B6B54-B94C-41AB-9851-4A851FA7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03" y="1482248"/>
            <a:ext cx="2075383" cy="1468166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nycomed.local\shares\RUYAR-DATA01\Common\Solovjev\Takeda plant in Yaroslavl-medicines photos\New Actovegin ampoules packaging-22.05.2015\DSC_8704.JPG">
            <a:extLst>
              <a:ext uri="{FF2B5EF4-FFF2-40B4-BE49-F238E27FC236}">
                <a16:creationId xmlns:a16="http://schemas.microsoft.com/office/drawing/2014/main" id="{528A3109-27D0-474F-880C-06921B964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475"/>
          <a:stretch/>
        </p:blipFill>
        <p:spPr bwMode="auto">
          <a:xfrm>
            <a:off x="2443198" y="1167652"/>
            <a:ext cx="1849088" cy="1471909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nycomed.local\shares\RUYAR-DATA01\Common\Solovjev\Takeda plant in Yaroslavl-medicines photos\New Actovegin ampoules packaging-22.05.2015\DSC_8744.JPG">
            <a:extLst>
              <a:ext uri="{FF2B5EF4-FFF2-40B4-BE49-F238E27FC236}">
                <a16:creationId xmlns:a16="http://schemas.microsoft.com/office/drawing/2014/main" id="{7B386E15-8247-4096-B300-B23012C6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7" y="1167652"/>
            <a:ext cx="1537904" cy="1471909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nycomed.local\shares\RUYAR-DATA01\Common\Solovjev\TIGER\Черновик\Кардиомагнил\75 мг\best\DSC_0208++.png">
            <a:extLst>
              <a:ext uri="{FF2B5EF4-FFF2-40B4-BE49-F238E27FC236}">
                <a16:creationId xmlns:a16="http://schemas.microsoft.com/office/drawing/2014/main" id="{8CCC14A0-A71D-4CCA-AF50-436AC03F7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r="9463"/>
          <a:stretch/>
        </p:blipFill>
        <p:spPr bwMode="auto">
          <a:xfrm>
            <a:off x="1096568" y="3843966"/>
            <a:ext cx="1537904" cy="1354196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nycomed.local\shares\RUYAR-DATA01\Common\Solovjev\TIGER\Черновик\Кардиомагнил\150 мг\best\DSC_0265+++.png">
            <a:extLst>
              <a:ext uri="{FF2B5EF4-FFF2-40B4-BE49-F238E27FC236}">
                <a16:creationId xmlns:a16="http://schemas.microsoft.com/office/drawing/2014/main" id="{29C7E0A1-2210-43C5-9434-D55ED06B9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10294"/>
          <a:stretch/>
        </p:blipFill>
        <p:spPr bwMode="auto">
          <a:xfrm>
            <a:off x="2813194" y="3843966"/>
            <a:ext cx="1588998" cy="1354196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6FCE60-FF3A-4970-B597-DE57DCBEE869}"/>
              </a:ext>
            </a:extLst>
          </p:cNvPr>
          <p:cNvSpPr txBox="1"/>
          <p:nvPr/>
        </p:nvSpPr>
        <p:spPr>
          <a:xfrm>
            <a:off x="5418102" y="5337528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Нинларо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84036F-82FF-4CE1-B8FF-393BC5679A5F}"/>
              </a:ext>
            </a:extLst>
          </p:cNvPr>
          <p:cNvSpPr txBox="1"/>
          <p:nvPr/>
        </p:nvSpPr>
        <p:spPr>
          <a:xfrm>
            <a:off x="5546974" y="2889019"/>
            <a:ext cx="2200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cs typeface="Lucida Sans Unicode" pitchFamily="34" charset="0"/>
              </a:rPr>
              <a:t>Россия</a:t>
            </a:r>
            <a:r>
              <a:rPr lang="en-US" sz="1200" b="1" dirty="0">
                <a:solidFill>
                  <a:srgbClr val="0070C0"/>
                </a:solidFill>
                <a:cs typeface="Lucida Sans Unicode" pitchFamily="34" charset="0"/>
              </a:rPr>
              <a:t>, </a:t>
            </a:r>
            <a:r>
              <a:rPr lang="ru-RU" sz="1200" b="1" dirty="0">
                <a:solidFill>
                  <a:srgbClr val="0070C0"/>
                </a:solidFill>
                <a:cs typeface="Lucida Sans Unicode" pitchFamily="34" charset="0"/>
              </a:rPr>
              <a:t>ЕАЭС</a:t>
            </a:r>
            <a:r>
              <a:rPr lang="en-US" sz="1200" dirty="0">
                <a:solidFill>
                  <a:srgbClr val="0070C0"/>
                </a:solidFill>
                <a:cs typeface="Lucida Sans Unicode" pitchFamily="34" charset="0"/>
              </a:rPr>
              <a:t> (</a:t>
            </a:r>
            <a:r>
              <a:rPr lang="ru-RU" sz="1200" dirty="0">
                <a:solidFill>
                  <a:srgbClr val="0070C0"/>
                </a:solidFill>
                <a:cs typeface="Lucida Sans Unicode" pitchFamily="34" charset="0"/>
              </a:rPr>
              <a:t>полный цикл</a:t>
            </a:r>
            <a:r>
              <a:rPr lang="en-US" sz="1200" dirty="0">
                <a:solidFill>
                  <a:srgbClr val="0070C0"/>
                </a:solidFill>
                <a:cs typeface="Lucida Sans Unicode" pitchFamily="34" charset="0"/>
              </a:rPr>
              <a:t>)</a:t>
            </a:r>
            <a:endParaRPr lang="en-US" sz="1200" b="1" dirty="0">
              <a:solidFill>
                <a:srgbClr val="0070C0"/>
              </a:solidFill>
              <a:cs typeface="Lucida Sans Unicode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FA9406-612A-4512-85D7-4E0F35A2ACEE}"/>
              </a:ext>
            </a:extLst>
          </p:cNvPr>
          <p:cNvSpPr txBox="1"/>
          <p:nvPr/>
        </p:nvSpPr>
        <p:spPr>
          <a:xfrm>
            <a:off x="441462" y="2940830"/>
            <a:ext cx="400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cs typeface="Lucida Sans Unicode" pitchFamily="34" charset="0"/>
              </a:rPr>
              <a:t>Россия</a:t>
            </a:r>
            <a:r>
              <a:rPr lang="en-US" sz="1200" b="1" dirty="0">
                <a:solidFill>
                  <a:srgbClr val="0070C0"/>
                </a:solidFill>
                <a:cs typeface="Lucida Sans Unicode" pitchFamily="34" charset="0"/>
              </a:rPr>
              <a:t>, </a:t>
            </a:r>
            <a:r>
              <a:rPr lang="ru-RU" sz="1200" b="1" dirty="0">
                <a:solidFill>
                  <a:srgbClr val="0070C0"/>
                </a:solidFill>
                <a:cs typeface="Lucida Sans Unicode" pitchFamily="34" charset="0"/>
              </a:rPr>
              <a:t>ЕАЭС</a:t>
            </a:r>
            <a:r>
              <a:rPr lang="en-US" sz="1200" dirty="0">
                <a:solidFill>
                  <a:srgbClr val="0070C0"/>
                </a:solidFill>
                <a:cs typeface="Lucida Sans Unicode" pitchFamily="34" charset="0"/>
              </a:rPr>
              <a:t> (</a:t>
            </a:r>
            <a:r>
              <a:rPr lang="ru-RU" sz="1200" dirty="0">
                <a:solidFill>
                  <a:srgbClr val="0070C0"/>
                </a:solidFill>
                <a:cs typeface="Lucida Sans Unicode" pitchFamily="34" charset="0"/>
              </a:rPr>
              <a:t>полный цикл</a:t>
            </a:r>
            <a:r>
              <a:rPr lang="en-US" sz="1200" dirty="0">
                <a:solidFill>
                  <a:srgbClr val="0070C0"/>
                </a:solidFill>
                <a:cs typeface="Lucida Sans Unicode" pitchFamily="34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54E51-7831-4782-9E74-D0B5AC0ECBB0}"/>
              </a:ext>
            </a:extLst>
          </p:cNvPr>
          <p:cNvSpPr txBox="1"/>
          <p:nvPr/>
        </p:nvSpPr>
        <p:spPr>
          <a:xfrm>
            <a:off x="9493756" y="3285708"/>
            <a:ext cx="637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cs typeface="Lucida Sans Unicode" pitchFamily="34" charset="0"/>
              </a:rPr>
              <a:t>Россия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C04962-87F3-4CF6-AB61-A72D5B79F200}"/>
              </a:ext>
            </a:extLst>
          </p:cNvPr>
          <p:cNvSpPr txBox="1"/>
          <p:nvPr/>
        </p:nvSpPr>
        <p:spPr>
          <a:xfrm>
            <a:off x="5199945" y="5521468"/>
            <a:ext cx="162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cs typeface="Lucida Sans Unicode" pitchFamily="34" charset="0"/>
              </a:rPr>
              <a:t>Россия</a:t>
            </a:r>
            <a:r>
              <a:rPr lang="en-US" sz="1200" b="1" dirty="0">
                <a:solidFill>
                  <a:srgbClr val="0070C0"/>
                </a:solidFill>
                <a:cs typeface="Lucida Sans Unicode" pitchFamily="34" charset="0"/>
              </a:rPr>
              <a:t> (</a:t>
            </a:r>
            <a:r>
              <a:rPr lang="ru-RU" sz="1200" dirty="0">
                <a:solidFill>
                  <a:srgbClr val="0070C0"/>
                </a:solidFill>
                <a:cs typeface="Lucida Sans Unicode" pitchFamily="34" charset="0"/>
              </a:rPr>
              <a:t>полный цикл и вторичная упаковка</a:t>
            </a:r>
            <a:r>
              <a:rPr lang="en-US" sz="1200" b="1" dirty="0">
                <a:solidFill>
                  <a:srgbClr val="0070C0"/>
                </a:solidFill>
                <a:cs typeface="Lucida Sans Unicode" pitchFamily="34" charset="0"/>
              </a:rPr>
              <a:t>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DE695-AC3F-44EF-8E13-BF808D1D3DCB}"/>
              </a:ext>
            </a:extLst>
          </p:cNvPr>
          <p:cNvSpPr txBox="1"/>
          <p:nvPr/>
        </p:nvSpPr>
        <p:spPr>
          <a:xfrm>
            <a:off x="2302530" y="5519176"/>
            <a:ext cx="637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cs typeface="Lucida Sans Unicode" pitchFamily="34" charset="0"/>
              </a:rPr>
              <a:t>Россия</a:t>
            </a:r>
            <a:endParaRPr lang="en-US" sz="1200" b="1" dirty="0">
              <a:solidFill>
                <a:srgbClr val="0070C0"/>
              </a:solidFill>
              <a:cs typeface="Lucida Sans Unicode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6DBEEF-E7C6-4F97-B858-05A02F681BE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3802" r="27326" b="12113"/>
          <a:stretch/>
        </p:blipFill>
        <p:spPr>
          <a:xfrm>
            <a:off x="5272426" y="3883687"/>
            <a:ext cx="1570437" cy="142755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23" name="Picture 2" descr="ÐÐ¸Ð¿Ð¸Ð´Ð¸Ñ, ÑÐ°Ð±Ð»ÐµÑÐºÐ¸ 25 Ð¼Ð³ 28 ÑÑ.">
            <a:extLst>
              <a:ext uri="{FF2B5EF4-FFF2-40B4-BE49-F238E27FC236}">
                <a16:creationId xmlns:a16="http://schemas.microsoft.com/office/drawing/2014/main" id="{F1B59D89-E778-45E3-B02F-E25B48716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42" y="4166079"/>
            <a:ext cx="1481540" cy="14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EE4F1D2A-BBE1-4307-84FD-1CE3D533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21" y="3625321"/>
            <a:ext cx="1360975" cy="7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52F470-53F2-4D68-8A73-8361842EB710}"/>
              </a:ext>
            </a:extLst>
          </p:cNvPr>
          <p:cNvSpPr/>
          <p:nvPr/>
        </p:nvSpPr>
        <p:spPr>
          <a:xfrm>
            <a:off x="7282974" y="5364760"/>
            <a:ext cx="2088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0000">
                    <a:lumMod val="75000"/>
                    <a:lumOff val="25000"/>
                  </a:srgbClr>
                </a:solidFill>
                <a:cs typeface="Lucida Sans Unicode" pitchFamily="34" charset="0"/>
              </a:rPr>
              <a:t>Випидиа</a:t>
            </a:r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cs typeface="Lucida Sans Unicode" pitchFamily="34" charset="0"/>
              </a:rPr>
              <a:t>  </a:t>
            </a:r>
            <a:r>
              <a:rPr lang="ru-RU" sz="1200" b="1" dirty="0" err="1">
                <a:solidFill>
                  <a:srgbClr val="000000">
                    <a:lumMod val="75000"/>
                    <a:lumOff val="25000"/>
                  </a:srgbClr>
                </a:solidFill>
                <a:cs typeface="Lucida Sans Unicode" pitchFamily="34" charset="0"/>
              </a:rPr>
              <a:t>Випдомед</a:t>
            </a:r>
            <a:endParaRPr lang="en-US" sz="1200" b="1" dirty="0">
              <a:solidFill>
                <a:srgbClr val="000000">
                  <a:lumMod val="75000"/>
                  <a:lumOff val="25000"/>
                </a:srgbClr>
              </a:solidFill>
              <a:cs typeface="Lucida Sans Unicode" pitchFamily="34" charset="0"/>
            </a:endParaRPr>
          </a:p>
          <a:p>
            <a:pPr lvl="0" algn="ctr"/>
            <a:endParaRPr lang="en-US" sz="200" b="1" dirty="0">
              <a:solidFill>
                <a:srgbClr val="000000">
                  <a:lumMod val="75000"/>
                  <a:lumOff val="25000"/>
                </a:srgbClr>
              </a:solidFill>
              <a:cs typeface="Lucida Sans Unicode" pitchFamily="34" charset="0"/>
            </a:endParaRPr>
          </a:p>
          <a:p>
            <a:pPr lvl="0" algn="ctr"/>
            <a:r>
              <a:rPr lang="ru-RU" sz="1200" b="1" dirty="0">
                <a:solidFill>
                  <a:srgbClr val="0070C0"/>
                </a:solidFill>
                <a:cs typeface="Lucida Sans Unicode" pitchFamily="34" charset="0"/>
              </a:rPr>
              <a:t>Россия</a:t>
            </a:r>
            <a:r>
              <a:rPr lang="en-US" sz="1200" b="1" dirty="0">
                <a:solidFill>
                  <a:srgbClr val="0070C0"/>
                </a:solidFill>
                <a:cs typeface="Lucida Sans Unicode" pitchFamily="34" charset="0"/>
              </a:rPr>
              <a:t> (</a:t>
            </a:r>
            <a:r>
              <a:rPr lang="ru-RU" sz="1200" dirty="0">
                <a:solidFill>
                  <a:srgbClr val="0070C0"/>
                </a:solidFill>
                <a:cs typeface="Lucida Sans Unicode" pitchFamily="34" charset="0"/>
              </a:rPr>
              <a:t>технологический трансфер полного цикла</a:t>
            </a:r>
            <a:r>
              <a:rPr lang="en-US" sz="1200" b="1" dirty="0">
                <a:solidFill>
                  <a:srgbClr val="0070C0"/>
                </a:solidFill>
                <a:cs typeface="Lucida Sans Unicode" pitchFamily="34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046386-EAA3-4BAA-A2C9-0C94D6AF0AA5}"/>
              </a:ext>
            </a:extLst>
          </p:cNvPr>
          <p:cNvSpPr txBox="1"/>
          <p:nvPr/>
        </p:nvSpPr>
        <p:spPr>
          <a:xfrm rot="20972219">
            <a:off x="6630968" y="5233955"/>
            <a:ext cx="468398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New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79F545-DD8B-4D32-97D9-0E6DDEF5D4CF}"/>
              </a:ext>
            </a:extLst>
          </p:cNvPr>
          <p:cNvSpPr txBox="1"/>
          <p:nvPr/>
        </p:nvSpPr>
        <p:spPr>
          <a:xfrm rot="21110052">
            <a:off x="8699939" y="6061363"/>
            <a:ext cx="468398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New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8B87F9-5BDF-4B27-A504-692BE0E270AA}"/>
              </a:ext>
            </a:extLst>
          </p:cNvPr>
          <p:cNvSpPr/>
          <p:nvPr/>
        </p:nvSpPr>
        <p:spPr>
          <a:xfrm>
            <a:off x="9714120" y="5357728"/>
            <a:ext cx="2088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0000">
                    <a:lumMod val="75000"/>
                    <a:lumOff val="25000"/>
                  </a:srgbClr>
                </a:solidFill>
                <a:cs typeface="Lucida Sans Unicode" pitchFamily="34" charset="0"/>
              </a:rPr>
              <a:t>Вицинти</a:t>
            </a:r>
            <a:endParaRPr lang="en-US" sz="1200" b="1" dirty="0">
              <a:solidFill>
                <a:srgbClr val="000000">
                  <a:lumMod val="75000"/>
                  <a:lumOff val="25000"/>
                </a:srgbClr>
              </a:solidFill>
              <a:cs typeface="Lucida Sans Unicode" pitchFamily="34" charset="0"/>
            </a:endParaRPr>
          </a:p>
          <a:p>
            <a:pPr lvl="0" algn="ctr"/>
            <a:endParaRPr lang="en-US" sz="200" b="1" dirty="0">
              <a:solidFill>
                <a:srgbClr val="000000">
                  <a:lumMod val="75000"/>
                  <a:lumOff val="25000"/>
                </a:srgbClr>
              </a:solidFill>
              <a:cs typeface="Lucida Sans Unicode" pitchFamily="34" charset="0"/>
            </a:endParaRPr>
          </a:p>
          <a:p>
            <a:pPr lvl="0" algn="ctr"/>
            <a:r>
              <a:rPr lang="ru-RU" sz="1200" b="1" dirty="0">
                <a:solidFill>
                  <a:srgbClr val="0070C0"/>
                </a:solidFill>
                <a:cs typeface="Lucida Sans Unicode" pitchFamily="34" charset="0"/>
              </a:rPr>
              <a:t>Россия</a:t>
            </a:r>
            <a:r>
              <a:rPr lang="en-US" sz="1200" b="1" dirty="0">
                <a:solidFill>
                  <a:srgbClr val="0070C0"/>
                </a:solidFill>
                <a:cs typeface="Lucida Sans Unicode" pitchFamily="34" charset="0"/>
              </a:rPr>
              <a:t> (</a:t>
            </a:r>
            <a:r>
              <a:rPr lang="ru-RU" sz="1200" dirty="0">
                <a:solidFill>
                  <a:srgbClr val="0070C0"/>
                </a:solidFill>
                <a:cs typeface="Lucida Sans Unicode" pitchFamily="34" charset="0"/>
              </a:rPr>
              <a:t>технологический трансфер полного цикла</a:t>
            </a:r>
            <a:r>
              <a:rPr lang="en-US" sz="1200" b="1" dirty="0">
                <a:solidFill>
                  <a:srgbClr val="0070C0"/>
                </a:solidFill>
                <a:cs typeface="Lucida Sans Unicode" pitchFamily="34" charset="0"/>
              </a:rPr>
              <a:t>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C0BBBFA-F576-4E39-9074-9438287631F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5"/>
          <a:stretch/>
        </p:blipFill>
        <p:spPr>
          <a:xfrm>
            <a:off x="10058448" y="3738365"/>
            <a:ext cx="1583676" cy="8642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894195-5B28-41AF-8D15-049D5ECCB10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1898" t="18233" r="22138" b="50839"/>
          <a:stretch/>
        </p:blipFill>
        <p:spPr>
          <a:xfrm>
            <a:off x="10152026" y="4575191"/>
            <a:ext cx="1406356" cy="71753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307FB5C1-7A7A-417D-8E7E-8D5063A133AA}"/>
              </a:ext>
            </a:extLst>
          </p:cNvPr>
          <p:cNvSpPr txBox="1"/>
          <p:nvPr/>
        </p:nvSpPr>
        <p:spPr>
          <a:xfrm rot="21110052">
            <a:off x="11251590" y="6051661"/>
            <a:ext cx="468398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28032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486A44-3586-4849-A81E-225F2B7AF761}"/>
              </a:ext>
            </a:extLst>
          </p:cNvPr>
          <p:cNvSpPr txBox="1"/>
          <p:nvPr/>
        </p:nvSpPr>
        <p:spPr>
          <a:xfrm>
            <a:off x="447675" y="304800"/>
            <a:ext cx="1116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kzidenz-Grotesk Pro Regular" panose="02000503030000020003" pitchFamily="2" charset="0"/>
              </a:rPr>
              <a:t>Производственные площадки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6077A4-5BF4-4288-87B4-B48E6527549B}"/>
              </a:ext>
            </a:extLst>
          </p:cNvPr>
          <p:cNvGrpSpPr/>
          <p:nvPr/>
        </p:nvGrpSpPr>
        <p:grpSpPr>
          <a:xfrm>
            <a:off x="674818" y="1156470"/>
            <a:ext cx="8016177" cy="4545060"/>
            <a:chOff x="344038" y="1366870"/>
            <a:chExt cx="8548442" cy="4798434"/>
          </a:xfrm>
        </p:grpSpPr>
        <p:pic>
          <p:nvPicPr>
            <p:cNvPr id="7" name="Image 7">
              <a:extLst>
                <a:ext uri="{FF2B5EF4-FFF2-40B4-BE49-F238E27FC236}">
                  <a16:creationId xmlns:a16="http://schemas.microsoft.com/office/drawing/2014/main" id="{CD8C5898-0235-438B-9953-9B72DF453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66" y="1366870"/>
              <a:ext cx="8209114" cy="4798434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cxnSp>
          <p:nvCxnSpPr>
            <p:cNvPr id="8" name="Gerade Verbindung 171">
              <a:extLst>
                <a:ext uri="{FF2B5EF4-FFF2-40B4-BE49-F238E27FC236}">
                  <a16:creationId xmlns:a16="http://schemas.microsoft.com/office/drawing/2014/main" id="{88D59ED0-019B-4344-BF0E-DB2A2839FF37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H="1">
              <a:off x="3041575" y="3187395"/>
              <a:ext cx="203360" cy="676389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18">
              <a:extLst>
                <a:ext uri="{FF2B5EF4-FFF2-40B4-BE49-F238E27FC236}">
                  <a16:creationId xmlns:a16="http://schemas.microsoft.com/office/drawing/2014/main" id="{C790690D-1B81-42B3-B145-0AFFC30A7907}"/>
                </a:ext>
              </a:extLst>
            </p:cNvPr>
            <p:cNvSpPr txBox="1"/>
            <p:nvPr/>
          </p:nvSpPr>
          <p:spPr>
            <a:xfrm>
              <a:off x="799604" y="1726910"/>
              <a:ext cx="249034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Asker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Ellipse 41">
              <a:extLst>
                <a:ext uri="{FF2B5EF4-FFF2-40B4-BE49-F238E27FC236}">
                  <a16:creationId xmlns:a16="http://schemas.microsoft.com/office/drawing/2014/main" id="{4127A71D-93FA-4AD7-B520-6B6E327F70D5}"/>
                </a:ext>
              </a:extLst>
            </p:cNvPr>
            <p:cNvSpPr/>
            <p:nvPr/>
          </p:nvSpPr>
          <p:spPr>
            <a:xfrm>
              <a:off x="6870500" y="3469812"/>
              <a:ext cx="72008" cy="72008"/>
            </a:xfrm>
            <a:prstGeom prst="ellipse">
              <a:avLst/>
            </a:prstGeom>
            <a:solidFill>
              <a:srgbClr val="2D688D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Ellipse 41">
              <a:extLst>
                <a:ext uri="{FF2B5EF4-FFF2-40B4-BE49-F238E27FC236}">
                  <a16:creationId xmlns:a16="http://schemas.microsoft.com/office/drawing/2014/main" id="{872017D2-EE9E-4262-8109-F4A9F8046179}"/>
                </a:ext>
              </a:extLst>
            </p:cNvPr>
            <p:cNvSpPr/>
            <p:nvPr/>
          </p:nvSpPr>
          <p:spPr>
            <a:xfrm>
              <a:off x="890081" y="2811849"/>
              <a:ext cx="72008" cy="72008"/>
            </a:xfrm>
            <a:prstGeom prst="ellipse">
              <a:avLst/>
            </a:prstGeom>
            <a:solidFill>
              <a:srgbClr val="4C9BC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Ellipse 41">
              <a:extLst>
                <a:ext uri="{FF2B5EF4-FFF2-40B4-BE49-F238E27FC236}">
                  <a16:creationId xmlns:a16="http://schemas.microsoft.com/office/drawing/2014/main" id="{C8CC4808-F0F4-40B0-9C37-33CDC67C0902}"/>
                </a:ext>
              </a:extLst>
            </p:cNvPr>
            <p:cNvSpPr/>
            <p:nvPr/>
          </p:nvSpPr>
          <p:spPr>
            <a:xfrm>
              <a:off x="1450043" y="3289690"/>
              <a:ext cx="72008" cy="72008"/>
            </a:xfrm>
            <a:prstGeom prst="ellipse">
              <a:avLst/>
            </a:prstGeom>
            <a:solidFill>
              <a:srgbClr val="2D688D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Ellipse 41">
              <a:extLst>
                <a:ext uri="{FF2B5EF4-FFF2-40B4-BE49-F238E27FC236}">
                  <a16:creationId xmlns:a16="http://schemas.microsoft.com/office/drawing/2014/main" id="{4E9632FA-BCE1-4AD4-B3D8-E9379CA2D985}"/>
                </a:ext>
              </a:extLst>
            </p:cNvPr>
            <p:cNvSpPr/>
            <p:nvPr/>
          </p:nvSpPr>
          <p:spPr>
            <a:xfrm>
              <a:off x="1502856" y="3062674"/>
              <a:ext cx="72008" cy="72008"/>
            </a:xfrm>
            <a:prstGeom prst="ellipse">
              <a:avLst/>
            </a:prstGeom>
            <a:solidFill>
              <a:srgbClr val="4C9BC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4" name="Gerade Verbindung 3">
              <a:extLst>
                <a:ext uri="{FF2B5EF4-FFF2-40B4-BE49-F238E27FC236}">
                  <a16:creationId xmlns:a16="http://schemas.microsoft.com/office/drawing/2014/main" id="{1EED0682-BE77-4413-B23F-D1210751616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H="1" flipV="1">
              <a:off x="924121" y="1819243"/>
              <a:ext cx="396608" cy="834868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50">
              <a:extLst>
                <a:ext uri="{FF2B5EF4-FFF2-40B4-BE49-F238E27FC236}">
                  <a16:creationId xmlns:a16="http://schemas.microsoft.com/office/drawing/2014/main" id="{E1FCB444-AA0B-4F08-A18D-D38814236992}"/>
                </a:ext>
              </a:extLst>
            </p:cNvPr>
            <p:cNvSpPr/>
            <p:nvPr/>
          </p:nvSpPr>
          <p:spPr>
            <a:xfrm>
              <a:off x="1289599" y="2620927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6" name="Gerade Verbindung 90">
              <a:extLst>
                <a:ext uri="{FF2B5EF4-FFF2-40B4-BE49-F238E27FC236}">
                  <a16:creationId xmlns:a16="http://schemas.microsoft.com/office/drawing/2014/main" id="{D55C433E-B923-4844-AAE5-A601F5596CCE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2114472" y="2106695"/>
              <a:ext cx="272360" cy="645846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57">
              <a:extLst>
                <a:ext uri="{FF2B5EF4-FFF2-40B4-BE49-F238E27FC236}">
                  <a16:creationId xmlns:a16="http://schemas.microsoft.com/office/drawing/2014/main" id="{F2348BCE-A343-4CD4-9597-E89640F56F4A}"/>
                </a:ext>
              </a:extLst>
            </p:cNvPr>
            <p:cNvSpPr/>
            <p:nvPr/>
          </p:nvSpPr>
          <p:spPr>
            <a:xfrm>
              <a:off x="2078355" y="2711315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8">
              <a:extLst>
                <a:ext uri="{FF2B5EF4-FFF2-40B4-BE49-F238E27FC236}">
                  <a16:creationId xmlns:a16="http://schemas.microsoft.com/office/drawing/2014/main" id="{AF7496AC-9A31-4750-9A3A-32E60DDF8CF1}"/>
                </a:ext>
              </a:extLst>
            </p:cNvPr>
            <p:cNvSpPr txBox="1"/>
            <p:nvPr/>
          </p:nvSpPr>
          <p:spPr>
            <a:xfrm>
              <a:off x="1910456" y="1798918"/>
              <a:ext cx="952752" cy="307777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Yaroslavl</a:t>
              </a:r>
              <a:endParaRPr lang="fr-FR" sz="7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19" name="Gerade Verbindung 94">
              <a:extLst>
                <a:ext uri="{FF2B5EF4-FFF2-40B4-BE49-F238E27FC236}">
                  <a16:creationId xmlns:a16="http://schemas.microsoft.com/office/drawing/2014/main" id="{EE84AA85-83E1-4976-B066-1AFB8CE12E54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1590597" y="1531211"/>
              <a:ext cx="177255" cy="1427700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8">
              <a:extLst>
                <a:ext uri="{FF2B5EF4-FFF2-40B4-BE49-F238E27FC236}">
                  <a16:creationId xmlns:a16="http://schemas.microsoft.com/office/drawing/2014/main" id="{8C1312E2-E739-4D60-AE8A-B27D4446AB5E}"/>
                </a:ext>
              </a:extLst>
            </p:cNvPr>
            <p:cNvSpPr txBox="1"/>
            <p:nvPr/>
          </p:nvSpPr>
          <p:spPr>
            <a:xfrm>
              <a:off x="1558376" y="1438878"/>
              <a:ext cx="418952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Lyszkowice</a:t>
              </a:r>
              <a:endParaRPr lang="fr-FR" sz="7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Ellipse 63">
              <a:extLst>
                <a:ext uri="{FF2B5EF4-FFF2-40B4-BE49-F238E27FC236}">
                  <a16:creationId xmlns:a16="http://schemas.microsoft.com/office/drawing/2014/main" id="{551C4522-20DD-4BAC-A3D8-7B2823C11F96}"/>
                </a:ext>
              </a:extLst>
            </p:cNvPr>
            <p:cNvSpPr/>
            <p:nvPr/>
          </p:nvSpPr>
          <p:spPr>
            <a:xfrm>
              <a:off x="1552803" y="2913915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2" name="Gerade Verbindung 98">
              <a:extLst>
                <a:ext uri="{FF2B5EF4-FFF2-40B4-BE49-F238E27FC236}">
                  <a16:creationId xmlns:a16="http://schemas.microsoft.com/office/drawing/2014/main" id="{4C53413C-B613-445A-842E-7D3284128782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1541781" y="3092910"/>
              <a:ext cx="970398" cy="1298296"/>
            </a:xfrm>
            <a:prstGeom prst="line">
              <a:avLst/>
            </a:prstGeom>
            <a:ln>
              <a:solidFill>
                <a:srgbClr val="4C9B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00">
              <a:extLst>
                <a:ext uri="{FF2B5EF4-FFF2-40B4-BE49-F238E27FC236}">
                  <a16:creationId xmlns:a16="http://schemas.microsoft.com/office/drawing/2014/main" id="{7AC375AB-5D19-4024-8240-039A11593BBE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H="1" flipV="1">
              <a:off x="1495214" y="3084444"/>
              <a:ext cx="775666" cy="1598862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01">
              <a:extLst>
                <a:ext uri="{FF2B5EF4-FFF2-40B4-BE49-F238E27FC236}">
                  <a16:creationId xmlns:a16="http://schemas.microsoft.com/office/drawing/2014/main" id="{E15A3B8E-680C-4CFB-8F2B-6441AA7AE499}"/>
                </a:ext>
              </a:extLst>
            </p:cNvPr>
            <p:cNvCxnSpPr>
              <a:cxnSpLocks/>
              <a:stCxn id="60" idx="1"/>
            </p:cNvCxnSpPr>
            <p:nvPr/>
          </p:nvCxnSpPr>
          <p:spPr>
            <a:xfrm flipH="1" flipV="1">
              <a:off x="1504878" y="3047809"/>
              <a:ext cx="477038" cy="93420"/>
            </a:xfrm>
            <a:prstGeom prst="line">
              <a:avLst/>
            </a:prstGeom>
            <a:ln>
              <a:solidFill>
                <a:srgbClr val="2D68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41">
              <a:extLst>
                <a:ext uri="{FF2B5EF4-FFF2-40B4-BE49-F238E27FC236}">
                  <a16:creationId xmlns:a16="http://schemas.microsoft.com/office/drawing/2014/main" id="{1766E179-41B6-46DA-A1F4-786B329D8324}"/>
                </a:ext>
              </a:extLst>
            </p:cNvPr>
            <p:cNvSpPr/>
            <p:nvPr/>
          </p:nvSpPr>
          <p:spPr>
            <a:xfrm>
              <a:off x="1469093" y="3010290"/>
              <a:ext cx="72008" cy="72008"/>
            </a:xfrm>
            <a:prstGeom prst="ellipse">
              <a:avLst/>
            </a:prstGeom>
            <a:solidFill>
              <a:srgbClr val="2D688D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Ellipse 56">
              <a:extLst>
                <a:ext uri="{FF2B5EF4-FFF2-40B4-BE49-F238E27FC236}">
                  <a16:creationId xmlns:a16="http://schemas.microsoft.com/office/drawing/2014/main" id="{A170B9F9-E0A9-4F37-8488-2144A230A517}"/>
                </a:ext>
              </a:extLst>
            </p:cNvPr>
            <p:cNvSpPr/>
            <p:nvPr/>
          </p:nvSpPr>
          <p:spPr>
            <a:xfrm>
              <a:off x="1458995" y="3049571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7" name="Gerade Verbindung 103">
              <a:extLst>
                <a:ext uri="{FF2B5EF4-FFF2-40B4-BE49-F238E27FC236}">
                  <a16:creationId xmlns:a16="http://schemas.microsoft.com/office/drawing/2014/main" id="{A7E4023E-A103-416C-B9EA-AD6682F236D0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H="1" flipV="1">
              <a:off x="1484985" y="3327210"/>
              <a:ext cx="287716" cy="1136004"/>
            </a:xfrm>
            <a:prstGeom prst="line">
              <a:avLst/>
            </a:prstGeom>
            <a:ln>
              <a:solidFill>
                <a:srgbClr val="2D68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105">
              <a:extLst>
                <a:ext uri="{FF2B5EF4-FFF2-40B4-BE49-F238E27FC236}">
                  <a16:creationId xmlns:a16="http://schemas.microsoft.com/office/drawing/2014/main" id="{420603AF-FFB9-44DF-A39B-AB5B8462D80F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H="1" flipV="1">
              <a:off x="1351728" y="1963259"/>
              <a:ext cx="32296" cy="862304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55">
              <a:extLst>
                <a:ext uri="{FF2B5EF4-FFF2-40B4-BE49-F238E27FC236}">
                  <a16:creationId xmlns:a16="http://schemas.microsoft.com/office/drawing/2014/main" id="{01912DD9-0CCA-48A9-95C0-6C11AA203333}"/>
                </a:ext>
              </a:extLst>
            </p:cNvPr>
            <p:cNvSpPr/>
            <p:nvPr/>
          </p:nvSpPr>
          <p:spPr>
            <a:xfrm>
              <a:off x="1346999" y="2769589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ZoneTexte 18">
              <a:extLst>
                <a:ext uri="{FF2B5EF4-FFF2-40B4-BE49-F238E27FC236}">
                  <a16:creationId xmlns:a16="http://schemas.microsoft.com/office/drawing/2014/main" id="{142459DA-DC2D-4CF0-9FCE-8EA58721C9DE}"/>
                </a:ext>
              </a:extLst>
            </p:cNvPr>
            <p:cNvSpPr txBox="1"/>
            <p:nvPr/>
          </p:nvSpPr>
          <p:spPr>
            <a:xfrm>
              <a:off x="1217593" y="1870926"/>
              <a:ext cx="268269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Hobro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31" name="Gerade Verbindung 113">
              <a:extLst>
                <a:ext uri="{FF2B5EF4-FFF2-40B4-BE49-F238E27FC236}">
                  <a16:creationId xmlns:a16="http://schemas.microsoft.com/office/drawing/2014/main" id="{A514A32E-5059-42D8-A191-A453274EF1CB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H="1" flipV="1">
              <a:off x="1009002" y="2539323"/>
              <a:ext cx="340298" cy="470388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53">
              <a:extLst>
                <a:ext uri="{FF2B5EF4-FFF2-40B4-BE49-F238E27FC236}">
                  <a16:creationId xmlns:a16="http://schemas.microsoft.com/office/drawing/2014/main" id="{D4CAD0BF-7603-43B5-9AD7-90BAE4831879}"/>
                </a:ext>
              </a:extLst>
            </p:cNvPr>
            <p:cNvSpPr/>
            <p:nvPr/>
          </p:nvSpPr>
          <p:spPr>
            <a:xfrm>
              <a:off x="1310995" y="2969193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ZoneTexte 18">
              <a:extLst>
                <a:ext uri="{FF2B5EF4-FFF2-40B4-BE49-F238E27FC236}">
                  <a16:creationId xmlns:a16="http://schemas.microsoft.com/office/drawing/2014/main" id="{7E236AB6-87EF-4F0C-B46A-E5422D16FBB1}"/>
                </a:ext>
              </a:extLst>
            </p:cNvPr>
            <p:cNvSpPr txBox="1"/>
            <p:nvPr/>
          </p:nvSpPr>
          <p:spPr>
            <a:xfrm>
              <a:off x="774679" y="2446990"/>
              <a:ext cx="468645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Oranienburg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34" name="Gerade Verbindung 119">
              <a:extLst>
                <a:ext uri="{FF2B5EF4-FFF2-40B4-BE49-F238E27FC236}">
                  <a16:creationId xmlns:a16="http://schemas.microsoft.com/office/drawing/2014/main" id="{E4F19A18-4E10-4F7C-93AC-0EB088807352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 flipH="1" flipV="1">
              <a:off x="648962" y="2323299"/>
              <a:ext cx="328866" cy="524488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52">
              <a:extLst>
                <a:ext uri="{FF2B5EF4-FFF2-40B4-BE49-F238E27FC236}">
                  <a16:creationId xmlns:a16="http://schemas.microsoft.com/office/drawing/2014/main" id="{6FFDC778-5A17-4B1D-B1F8-8EAC03037484}"/>
                </a:ext>
              </a:extLst>
            </p:cNvPr>
            <p:cNvSpPr/>
            <p:nvPr/>
          </p:nvSpPr>
          <p:spPr>
            <a:xfrm>
              <a:off x="939854" y="2807110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ZoneTexte 18">
              <a:extLst>
                <a:ext uri="{FF2B5EF4-FFF2-40B4-BE49-F238E27FC236}">
                  <a16:creationId xmlns:a16="http://schemas.microsoft.com/office/drawing/2014/main" id="{52475665-3E25-4CC8-9B31-DB59629747DA}"/>
                </a:ext>
              </a:extLst>
            </p:cNvPr>
            <p:cNvSpPr txBox="1"/>
            <p:nvPr/>
          </p:nvSpPr>
          <p:spPr>
            <a:xfrm>
              <a:off x="394602" y="2230966"/>
              <a:ext cx="508720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Grange Castle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37" name="Gerade Verbindung 122">
              <a:extLst>
                <a:ext uri="{FF2B5EF4-FFF2-40B4-BE49-F238E27FC236}">
                  <a16:creationId xmlns:a16="http://schemas.microsoft.com/office/drawing/2014/main" id="{FF6AB643-F74A-42FF-BAFC-182F6F6382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316" y="2608156"/>
              <a:ext cx="382358" cy="236454"/>
            </a:xfrm>
            <a:prstGeom prst="line">
              <a:avLst/>
            </a:prstGeom>
            <a:ln>
              <a:solidFill>
                <a:srgbClr val="4C9B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18">
              <a:extLst>
                <a:ext uri="{FF2B5EF4-FFF2-40B4-BE49-F238E27FC236}">
                  <a16:creationId xmlns:a16="http://schemas.microsoft.com/office/drawing/2014/main" id="{91285844-965C-4AC5-9A49-C0225D43F663}"/>
                </a:ext>
              </a:extLst>
            </p:cNvPr>
            <p:cNvSpPr txBox="1"/>
            <p:nvPr/>
          </p:nvSpPr>
          <p:spPr>
            <a:xfrm>
              <a:off x="344038" y="2518998"/>
              <a:ext cx="394906" cy="92333"/>
            </a:xfrm>
            <a:prstGeom prst="rect">
              <a:avLst/>
            </a:prstGeom>
            <a:solidFill>
              <a:srgbClr val="4C9BCF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Dunboyne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39" name="Gerade Verbindung 129">
              <a:extLst>
                <a:ext uri="{FF2B5EF4-FFF2-40B4-BE49-F238E27FC236}">
                  <a16:creationId xmlns:a16="http://schemas.microsoft.com/office/drawing/2014/main" id="{0C747F5E-17EC-4E8D-914E-4DEEEDD8AB89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flipH="1" flipV="1">
              <a:off x="648373" y="2853197"/>
              <a:ext cx="329454" cy="58088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18">
              <a:extLst>
                <a:ext uri="{FF2B5EF4-FFF2-40B4-BE49-F238E27FC236}">
                  <a16:creationId xmlns:a16="http://schemas.microsoft.com/office/drawing/2014/main" id="{953B0FDE-31E4-4387-9B6B-70A680C38C4F}"/>
                </a:ext>
              </a:extLst>
            </p:cNvPr>
            <p:cNvSpPr txBox="1"/>
            <p:nvPr/>
          </p:nvSpPr>
          <p:spPr>
            <a:xfrm>
              <a:off x="434606" y="2807030"/>
              <a:ext cx="213767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Bray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Ellipse 51">
              <a:extLst>
                <a:ext uri="{FF2B5EF4-FFF2-40B4-BE49-F238E27FC236}">
                  <a16:creationId xmlns:a16="http://schemas.microsoft.com/office/drawing/2014/main" id="{DD52847F-5104-495A-8A30-4FA738C1BF47}"/>
                </a:ext>
              </a:extLst>
            </p:cNvPr>
            <p:cNvSpPr/>
            <p:nvPr/>
          </p:nvSpPr>
          <p:spPr>
            <a:xfrm>
              <a:off x="939854" y="2873875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2" name="Gerade Verbindung 134">
              <a:extLst>
                <a:ext uri="{FF2B5EF4-FFF2-40B4-BE49-F238E27FC236}">
                  <a16:creationId xmlns:a16="http://schemas.microsoft.com/office/drawing/2014/main" id="{522B86FA-4F79-45AE-86CF-90E77200E4F8}"/>
                </a:ext>
              </a:extLst>
            </p:cNvPr>
            <p:cNvCxnSpPr>
              <a:cxnSpLocks/>
              <a:endCxn id="43" idx="4"/>
            </p:cNvCxnSpPr>
            <p:nvPr/>
          </p:nvCxnSpPr>
          <p:spPr>
            <a:xfrm flipH="1" flipV="1">
              <a:off x="1426152" y="3318644"/>
              <a:ext cx="187708" cy="1565398"/>
            </a:xfrm>
            <a:prstGeom prst="line">
              <a:avLst/>
            </a:prstGeom>
            <a:ln>
              <a:solidFill>
                <a:srgbClr val="2D68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1">
              <a:extLst>
                <a:ext uri="{FF2B5EF4-FFF2-40B4-BE49-F238E27FC236}">
                  <a16:creationId xmlns:a16="http://schemas.microsoft.com/office/drawing/2014/main" id="{A183DF65-10ED-4923-984E-17F611B9C35D}"/>
                </a:ext>
              </a:extLst>
            </p:cNvPr>
            <p:cNvSpPr/>
            <p:nvPr/>
          </p:nvSpPr>
          <p:spPr>
            <a:xfrm>
              <a:off x="1390148" y="3246636"/>
              <a:ext cx="72008" cy="72008"/>
            </a:xfrm>
            <a:prstGeom prst="ellipse">
              <a:avLst/>
            </a:prstGeom>
            <a:solidFill>
              <a:srgbClr val="2D688D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4" name="Gerade Verbindung 137">
              <a:extLst>
                <a:ext uri="{FF2B5EF4-FFF2-40B4-BE49-F238E27FC236}">
                  <a16:creationId xmlns:a16="http://schemas.microsoft.com/office/drawing/2014/main" id="{F71CFB2C-EF1A-4D86-A82C-1551CA4270EC}"/>
                </a:ext>
              </a:extLst>
            </p:cNvPr>
            <p:cNvCxnSpPr>
              <a:cxnSpLocks/>
              <a:endCxn id="46" idx="3"/>
            </p:cNvCxnSpPr>
            <p:nvPr/>
          </p:nvCxnSpPr>
          <p:spPr>
            <a:xfrm flipH="1">
              <a:off x="810828" y="3327209"/>
              <a:ext cx="252723" cy="102052"/>
            </a:xfrm>
            <a:prstGeom prst="line">
              <a:avLst/>
            </a:prstGeom>
            <a:ln>
              <a:solidFill>
                <a:srgbClr val="4C9B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51">
              <a:extLst>
                <a:ext uri="{FF2B5EF4-FFF2-40B4-BE49-F238E27FC236}">
                  <a16:creationId xmlns:a16="http://schemas.microsoft.com/office/drawing/2014/main" id="{A944DD04-1BD9-48A4-8DAA-9C5FD77BAADF}"/>
                </a:ext>
              </a:extLst>
            </p:cNvPr>
            <p:cNvSpPr/>
            <p:nvPr/>
          </p:nvSpPr>
          <p:spPr>
            <a:xfrm>
              <a:off x="1027233" y="3288168"/>
              <a:ext cx="72008" cy="72008"/>
            </a:xfrm>
            <a:prstGeom prst="ellipse">
              <a:avLst/>
            </a:prstGeom>
            <a:solidFill>
              <a:srgbClr val="4C9BC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ZoneTexte 18">
              <a:extLst>
                <a:ext uri="{FF2B5EF4-FFF2-40B4-BE49-F238E27FC236}">
                  <a16:creationId xmlns:a16="http://schemas.microsoft.com/office/drawing/2014/main" id="{F2C7B111-053E-4DFB-B0C3-F761AB484CBB}"/>
                </a:ext>
              </a:extLst>
            </p:cNvPr>
            <p:cNvSpPr txBox="1"/>
            <p:nvPr/>
          </p:nvSpPr>
          <p:spPr>
            <a:xfrm>
              <a:off x="510498" y="3383094"/>
              <a:ext cx="300330" cy="92333"/>
            </a:xfrm>
            <a:prstGeom prst="rect">
              <a:avLst/>
            </a:prstGeom>
            <a:solidFill>
              <a:srgbClr val="4C9BCF"/>
            </a:solidFill>
          </p:spPr>
          <p:txBody>
            <a:bodyPr wrap="none" lIns="36000" tIns="0" rIns="36000" bIns="0" rtlCol="0">
              <a:spAutoFit/>
            </a:bodyPr>
            <a:lstStyle>
              <a:defPPr>
                <a:defRPr lang="en-US"/>
              </a:defPPr>
              <a:lvl1pPr algn="ctr">
                <a:defRPr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defRPr>
              </a:lvl1pPr>
            </a:lstStyle>
            <a:p>
              <a:r>
                <a:rPr lang="fr-FR" dirty="0"/>
                <a:t>Madrid</a:t>
              </a:r>
            </a:p>
          </p:txBody>
        </p:sp>
        <p:cxnSp>
          <p:nvCxnSpPr>
            <p:cNvPr id="47" name="Gerade Verbindung 141">
              <a:extLst>
                <a:ext uri="{FF2B5EF4-FFF2-40B4-BE49-F238E27FC236}">
                  <a16:creationId xmlns:a16="http://schemas.microsoft.com/office/drawing/2014/main" id="{089AF26F-EEAF-4C2F-8790-FEF1DA87B260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 flipV="1">
              <a:off x="712988" y="2993835"/>
              <a:ext cx="518834" cy="219402"/>
            </a:xfrm>
            <a:prstGeom prst="line">
              <a:avLst/>
            </a:prstGeom>
            <a:ln>
              <a:solidFill>
                <a:srgbClr val="2D68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e 41">
              <a:extLst>
                <a:ext uri="{FF2B5EF4-FFF2-40B4-BE49-F238E27FC236}">
                  <a16:creationId xmlns:a16="http://schemas.microsoft.com/office/drawing/2014/main" id="{94223584-FE94-4485-AA61-DA6ED100E32F}"/>
                </a:ext>
              </a:extLst>
            </p:cNvPr>
            <p:cNvSpPr/>
            <p:nvPr/>
          </p:nvSpPr>
          <p:spPr>
            <a:xfrm>
              <a:off x="1199032" y="2956922"/>
              <a:ext cx="72008" cy="72008"/>
            </a:xfrm>
            <a:prstGeom prst="ellipse">
              <a:avLst/>
            </a:prstGeom>
            <a:solidFill>
              <a:srgbClr val="2D688D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ZoneTexte 18">
              <a:extLst>
                <a:ext uri="{FF2B5EF4-FFF2-40B4-BE49-F238E27FC236}">
                  <a16:creationId xmlns:a16="http://schemas.microsoft.com/office/drawing/2014/main" id="{CA485AF5-48B7-4128-B490-35C2018A8263}"/>
                </a:ext>
              </a:extLst>
            </p:cNvPr>
            <p:cNvSpPr txBox="1"/>
            <p:nvPr/>
          </p:nvSpPr>
          <p:spPr>
            <a:xfrm>
              <a:off x="382202" y="3167070"/>
              <a:ext cx="330786" cy="92333"/>
            </a:xfrm>
            <a:prstGeom prst="rect">
              <a:avLst/>
            </a:prstGeom>
            <a:solidFill>
              <a:srgbClr val="2D688D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Lessines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50" name="Gerade Verbindung 146">
              <a:extLst>
                <a:ext uri="{FF2B5EF4-FFF2-40B4-BE49-F238E27FC236}">
                  <a16:creationId xmlns:a16="http://schemas.microsoft.com/office/drawing/2014/main" id="{274E7A8E-D948-4815-931B-1DE99C713622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V="1">
              <a:off x="1216037" y="3108134"/>
              <a:ext cx="133261" cy="1067048"/>
            </a:xfrm>
            <a:prstGeom prst="line">
              <a:avLst/>
            </a:prstGeom>
            <a:ln>
              <a:solidFill>
                <a:srgbClr val="4C9B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4">
              <a:extLst>
                <a:ext uri="{FF2B5EF4-FFF2-40B4-BE49-F238E27FC236}">
                  <a16:creationId xmlns:a16="http://schemas.microsoft.com/office/drawing/2014/main" id="{8BCF026F-DB79-444E-8865-85656284A37D}"/>
                </a:ext>
              </a:extLst>
            </p:cNvPr>
            <p:cNvSpPr/>
            <p:nvPr/>
          </p:nvSpPr>
          <p:spPr>
            <a:xfrm>
              <a:off x="1313792" y="3068208"/>
              <a:ext cx="72008" cy="72008"/>
            </a:xfrm>
            <a:prstGeom prst="ellipse">
              <a:avLst/>
            </a:prstGeom>
            <a:solidFill>
              <a:srgbClr val="4C9BC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52" name="Gerade Verbindung 150">
              <a:extLst>
                <a:ext uri="{FF2B5EF4-FFF2-40B4-BE49-F238E27FC236}">
                  <a16:creationId xmlns:a16="http://schemas.microsoft.com/office/drawing/2014/main" id="{9DE9D8EE-EA70-4AFA-A8F2-9BB053187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398" y="3019234"/>
              <a:ext cx="342974" cy="723900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41">
              <a:extLst>
                <a:ext uri="{FF2B5EF4-FFF2-40B4-BE49-F238E27FC236}">
                  <a16:creationId xmlns:a16="http://schemas.microsoft.com/office/drawing/2014/main" id="{2BB697FE-1C7F-480D-A4F8-6771F8C14E3C}"/>
                </a:ext>
              </a:extLst>
            </p:cNvPr>
            <p:cNvSpPr/>
            <p:nvPr/>
          </p:nvSpPr>
          <p:spPr>
            <a:xfrm>
              <a:off x="1283781" y="2983299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ZoneTexte 18">
              <a:extLst>
                <a:ext uri="{FF2B5EF4-FFF2-40B4-BE49-F238E27FC236}">
                  <a16:creationId xmlns:a16="http://schemas.microsoft.com/office/drawing/2014/main" id="{278BDA4F-6888-4266-8988-6CB8166CBC5E}"/>
                </a:ext>
              </a:extLst>
            </p:cNvPr>
            <p:cNvSpPr txBox="1"/>
            <p:nvPr/>
          </p:nvSpPr>
          <p:spPr>
            <a:xfrm>
              <a:off x="830279" y="3743134"/>
              <a:ext cx="298727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>
              <a:defPPr>
                <a:defRPr lang="en-US"/>
              </a:defPPr>
              <a:lvl1pPr algn="ctr">
                <a:defRPr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defRPr>
              </a:lvl1pPr>
            </a:lstStyle>
            <a:p>
              <a:r>
                <a:rPr lang="fr-FR" dirty="0"/>
                <a:t>Singen </a:t>
              </a:r>
            </a:p>
          </p:txBody>
        </p:sp>
        <p:sp>
          <p:nvSpPr>
            <p:cNvPr id="55" name="ZoneTexte 18">
              <a:extLst>
                <a:ext uri="{FF2B5EF4-FFF2-40B4-BE49-F238E27FC236}">
                  <a16:creationId xmlns:a16="http://schemas.microsoft.com/office/drawing/2014/main" id="{8F253FE2-6762-4FB6-81DB-893661001F35}"/>
                </a:ext>
              </a:extLst>
            </p:cNvPr>
            <p:cNvSpPr txBox="1"/>
            <p:nvPr/>
          </p:nvSpPr>
          <p:spPr>
            <a:xfrm>
              <a:off x="1665817" y="4463214"/>
              <a:ext cx="213767" cy="92333"/>
            </a:xfrm>
            <a:prstGeom prst="rect">
              <a:avLst/>
            </a:prstGeom>
            <a:solidFill>
              <a:srgbClr val="2D688D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Rieti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ZoneTexte 18">
              <a:extLst>
                <a:ext uri="{FF2B5EF4-FFF2-40B4-BE49-F238E27FC236}">
                  <a16:creationId xmlns:a16="http://schemas.microsoft.com/office/drawing/2014/main" id="{BC0D579F-4DE5-4D5F-A00A-10956F4D3775}"/>
                </a:ext>
              </a:extLst>
            </p:cNvPr>
            <p:cNvSpPr txBox="1"/>
            <p:nvPr/>
          </p:nvSpPr>
          <p:spPr>
            <a:xfrm>
              <a:off x="2403692" y="4391206"/>
              <a:ext cx="216973" cy="92333"/>
            </a:xfrm>
            <a:prstGeom prst="rect">
              <a:avLst/>
            </a:prstGeom>
            <a:solidFill>
              <a:srgbClr val="4C9BCF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Orth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ZoneTexte 18">
              <a:extLst>
                <a:ext uri="{FF2B5EF4-FFF2-40B4-BE49-F238E27FC236}">
                  <a16:creationId xmlns:a16="http://schemas.microsoft.com/office/drawing/2014/main" id="{00B0931B-742C-488F-A1FF-6AFB6DB49FE0}"/>
                </a:ext>
              </a:extLst>
            </p:cNvPr>
            <p:cNvSpPr txBox="1"/>
            <p:nvPr/>
          </p:nvSpPr>
          <p:spPr>
            <a:xfrm>
              <a:off x="2174415" y="4683306"/>
              <a:ext cx="192929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Linz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ZoneTexte 18">
              <a:extLst>
                <a:ext uri="{FF2B5EF4-FFF2-40B4-BE49-F238E27FC236}">
                  <a16:creationId xmlns:a16="http://schemas.microsoft.com/office/drawing/2014/main" id="{2D8911EF-DFAC-4D35-8ED8-122BA94C9A32}"/>
                </a:ext>
              </a:extLst>
            </p:cNvPr>
            <p:cNvSpPr txBox="1"/>
            <p:nvPr/>
          </p:nvSpPr>
          <p:spPr>
            <a:xfrm>
              <a:off x="1020186" y="4175182"/>
              <a:ext cx="391701" cy="92333"/>
            </a:xfrm>
            <a:prstGeom prst="rect">
              <a:avLst/>
            </a:prstGeom>
            <a:solidFill>
              <a:srgbClr val="4C9BCF"/>
            </a:solidFill>
          </p:spPr>
          <p:txBody>
            <a:bodyPr wrap="none" lIns="36000" tIns="0" rIns="36000" bIns="0" rtlCol="0">
              <a:spAutoFit/>
            </a:bodyPr>
            <a:lstStyle>
              <a:defPPr>
                <a:defRPr lang="en-US"/>
              </a:defPPr>
              <a:lvl1pPr algn="ctr">
                <a:defRPr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defRPr>
              </a:lvl1pPr>
            </a:lstStyle>
            <a:p>
              <a:r>
                <a:rPr lang="fr-FR" dirty="0" err="1"/>
                <a:t>Neuchatel</a:t>
              </a:r>
              <a:endParaRPr lang="fr-FR" dirty="0"/>
            </a:p>
          </p:txBody>
        </p:sp>
        <p:sp>
          <p:nvSpPr>
            <p:cNvPr id="59" name="ZoneTexte 18">
              <a:extLst>
                <a:ext uri="{FF2B5EF4-FFF2-40B4-BE49-F238E27FC236}">
                  <a16:creationId xmlns:a16="http://schemas.microsoft.com/office/drawing/2014/main" id="{24E9AA74-336E-4EAB-91F1-9B71E3594DE8}"/>
                </a:ext>
              </a:extLst>
            </p:cNvPr>
            <p:cNvSpPr txBox="1"/>
            <p:nvPr/>
          </p:nvSpPr>
          <p:spPr>
            <a:xfrm>
              <a:off x="1524728" y="4895262"/>
              <a:ext cx="197737" cy="92333"/>
            </a:xfrm>
            <a:prstGeom prst="rect">
              <a:avLst/>
            </a:prstGeom>
            <a:solidFill>
              <a:srgbClr val="2D688D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Pisa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ZoneTexte 18">
              <a:extLst>
                <a:ext uri="{FF2B5EF4-FFF2-40B4-BE49-F238E27FC236}">
                  <a16:creationId xmlns:a16="http://schemas.microsoft.com/office/drawing/2014/main" id="{BD3EC7B9-7DCB-462C-A20E-0D1811B37DD2}"/>
                </a:ext>
              </a:extLst>
            </p:cNvPr>
            <p:cNvSpPr txBox="1"/>
            <p:nvPr/>
          </p:nvSpPr>
          <p:spPr>
            <a:xfrm>
              <a:off x="1981916" y="3095062"/>
              <a:ext cx="289109" cy="92333"/>
            </a:xfrm>
            <a:prstGeom prst="rect">
              <a:avLst/>
            </a:prstGeom>
            <a:solidFill>
              <a:srgbClr val="2D688D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Vienna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Ellipse 49">
              <a:extLst>
                <a:ext uri="{FF2B5EF4-FFF2-40B4-BE49-F238E27FC236}">
                  <a16:creationId xmlns:a16="http://schemas.microsoft.com/office/drawing/2014/main" id="{3408AB55-06FC-436E-BC4E-5A409BF5CC63}"/>
                </a:ext>
              </a:extLst>
            </p:cNvPr>
            <p:cNvSpPr/>
            <p:nvPr/>
          </p:nvSpPr>
          <p:spPr>
            <a:xfrm>
              <a:off x="3003316" y="3825584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ZoneTexte 18">
              <a:extLst>
                <a:ext uri="{FF2B5EF4-FFF2-40B4-BE49-F238E27FC236}">
                  <a16:creationId xmlns:a16="http://schemas.microsoft.com/office/drawing/2014/main" id="{389CF007-52E5-4BF6-918C-86EEE1C812D8}"/>
                </a:ext>
              </a:extLst>
            </p:cNvPr>
            <p:cNvSpPr txBox="1"/>
            <p:nvPr/>
          </p:nvSpPr>
          <p:spPr>
            <a:xfrm>
              <a:off x="3124425" y="3095062"/>
              <a:ext cx="241019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Vashi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63" name="Gerade Verbindung 177">
              <a:extLst>
                <a:ext uri="{FF2B5EF4-FFF2-40B4-BE49-F238E27FC236}">
                  <a16:creationId xmlns:a16="http://schemas.microsoft.com/office/drawing/2014/main" id="{C80F5879-39DF-46BE-BB9B-3E9F012ED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744" y="4413059"/>
              <a:ext cx="278978" cy="505569"/>
            </a:xfrm>
            <a:prstGeom prst="line">
              <a:avLst/>
            </a:prstGeom>
            <a:ln>
              <a:solidFill>
                <a:srgbClr val="4C9B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18">
              <a:extLst>
                <a:ext uri="{FF2B5EF4-FFF2-40B4-BE49-F238E27FC236}">
                  <a16:creationId xmlns:a16="http://schemas.microsoft.com/office/drawing/2014/main" id="{29E836AC-801F-4DD8-8D02-F7E9B89011D7}"/>
                </a:ext>
              </a:extLst>
            </p:cNvPr>
            <p:cNvSpPr txBox="1"/>
            <p:nvPr/>
          </p:nvSpPr>
          <p:spPr>
            <a:xfrm>
              <a:off x="3392045" y="4918628"/>
              <a:ext cx="385289" cy="92333"/>
            </a:xfrm>
            <a:prstGeom prst="rect">
              <a:avLst/>
            </a:prstGeom>
            <a:solidFill>
              <a:srgbClr val="4C9BCF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Singapore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65" name="Ellipse 41">
              <a:extLst>
                <a:ext uri="{FF2B5EF4-FFF2-40B4-BE49-F238E27FC236}">
                  <a16:creationId xmlns:a16="http://schemas.microsoft.com/office/drawing/2014/main" id="{9434A544-644B-415A-B783-502F4A605156}"/>
                </a:ext>
              </a:extLst>
            </p:cNvPr>
            <p:cNvSpPr/>
            <p:nvPr/>
          </p:nvSpPr>
          <p:spPr>
            <a:xfrm>
              <a:off x="3826956" y="4370774"/>
              <a:ext cx="72008" cy="72008"/>
            </a:xfrm>
            <a:prstGeom prst="ellipse">
              <a:avLst/>
            </a:prstGeom>
            <a:solidFill>
              <a:srgbClr val="4C9BC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6" name="Gerade Verbindung 180">
              <a:extLst>
                <a:ext uri="{FF2B5EF4-FFF2-40B4-BE49-F238E27FC236}">
                  <a16:creationId xmlns:a16="http://schemas.microsoft.com/office/drawing/2014/main" id="{DB4A86F1-2EA4-410A-A428-06CCF1461B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4602" y="4679759"/>
              <a:ext cx="92970" cy="431527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18">
              <a:extLst>
                <a:ext uri="{FF2B5EF4-FFF2-40B4-BE49-F238E27FC236}">
                  <a16:creationId xmlns:a16="http://schemas.microsoft.com/office/drawing/2014/main" id="{05F093F7-F37E-4925-B39C-61A84178CE6F}"/>
                </a:ext>
              </a:extLst>
            </p:cNvPr>
            <p:cNvSpPr txBox="1"/>
            <p:nvPr/>
          </p:nvSpPr>
          <p:spPr>
            <a:xfrm>
              <a:off x="3831004" y="5111286"/>
              <a:ext cx="273079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Bekasi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68" name="Ellipse 42">
              <a:extLst>
                <a:ext uri="{FF2B5EF4-FFF2-40B4-BE49-F238E27FC236}">
                  <a16:creationId xmlns:a16="http://schemas.microsoft.com/office/drawing/2014/main" id="{9C2F4085-7019-417B-9218-7A3CEDC12219}"/>
                </a:ext>
              </a:extLst>
            </p:cNvPr>
            <p:cNvSpPr/>
            <p:nvPr/>
          </p:nvSpPr>
          <p:spPr>
            <a:xfrm>
              <a:off x="4023201" y="4637151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9" name="Gerade Verbindung 187">
              <a:extLst>
                <a:ext uri="{FF2B5EF4-FFF2-40B4-BE49-F238E27FC236}">
                  <a16:creationId xmlns:a16="http://schemas.microsoft.com/office/drawing/2014/main" id="{2EE9EFCF-B1DC-41DB-81D1-D45732129A16}"/>
                </a:ext>
              </a:extLst>
            </p:cNvPr>
            <p:cNvCxnSpPr>
              <a:cxnSpLocks/>
              <a:stCxn id="70" idx="2"/>
            </p:cNvCxnSpPr>
            <p:nvPr/>
          </p:nvCxnSpPr>
          <p:spPr>
            <a:xfrm>
              <a:off x="4034182" y="2971371"/>
              <a:ext cx="96750" cy="320913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18">
              <a:extLst>
                <a:ext uri="{FF2B5EF4-FFF2-40B4-BE49-F238E27FC236}">
                  <a16:creationId xmlns:a16="http://schemas.microsoft.com/office/drawing/2014/main" id="{7A0086D7-E843-4FB7-A962-318796B850AD}"/>
                </a:ext>
              </a:extLst>
            </p:cNvPr>
            <p:cNvSpPr txBox="1"/>
            <p:nvPr/>
          </p:nvSpPr>
          <p:spPr>
            <a:xfrm>
              <a:off x="3894436" y="2879038"/>
              <a:ext cx="279491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Tianjin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71" name="Ellipse 46">
              <a:extLst>
                <a:ext uri="{FF2B5EF4-FFF2-40B4-BE49-F238E27FC236}">
                  <a16:creationId xmlns:a16="http://schemas.microsoft.com/office/drawing/2014/main" id="{E8B4AB4A-C2A8-4DC3-B4D0-C58E82326972}"/>
                </a:ext>
              </a:extLst>
            </p:cNvPr>
            <p:cNvSpPr/>
            <p:nvPr/>
          </p:nvSpPr>
          <p:spPr>
            <a:xfrm>
              <a:off x="4095209" y="3251553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2" name="Gerade Verbindung 192">
              <a:extLst>
                <a:ext uri="{FF2B5EF4-FFF2-40B4-BE49-F238E27FC236}">
                  <a16:creationId xmlns:a16="http://schemas.microsoft.com/office/drawing/2014/main" id="{5484B227-7D8B-44DA-987B-9BF20D579BD5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>
              <a:off x="4584622" y="3438334"/>
              <a:ext cx="111697" cy="304800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18">
              <a:extLst>
                <a:ext uri="{FF2B5EF4-FFF2-40B4-BE49-F238E27FC236}">
                  <a16:creationId xmlns:a16="http://schemas.microsoft.com/office/drawing/2014/main" id="{7B35D53B-7338-4DF1-B682-FE88ECBA8843}"/>
                </a:ext>
              </a:extLst>
            </p:cNvPr>
            <p:cNvSpPr txBox="1"/>
            <p:nvPr/>
          </p:nvSpPr>
          <p:spPr>
            <a:xfrm>
              <a:off x="4568596" y="3743134"/>
              <a:ext cx="255445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Hikari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74" name="Gerade Verbindung 196">
              <a:extLst>
                <a:ext uri="{FF2B5EF4-FFF2-40B4-BE49-F238E27FC236}">
                  <a16:creationId xmlns:a16="http://schemas.microsoft.com/office/drawing/2014/main" id="{F20BB0DB-9768-4B68-A25B-46BE5E258880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4679872" y="3428809"/>
              <a:ext cx="377284" cy="458341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18">
              <a:extLst>
                <a:ext uri="{FF2B5EF4-FFF2-40B4-BE49-F238E27FC236}">
                  <a16:creationId xmlns:a16="http://schemas.microsoft.com/office/drawing/2014/main" id="{F4B1558C-B2A7-4CEB-AC24-0527524F649F}"/>
                </a:ext>
              </a:extLst>
            </p:cNvPr>
            <p:cNvSpPr txBox="1"/>
            <p:nvPr/>
          </p:nvSpPr>
          <p:spPr>
            <a:xfrm>
              <a:off x="4925426" y="3887150"/>
              <a:ext cx="263460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Osaka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76" name="Gerade Verbindung 198">
              <a:extLst>
                <a:ext uri="{FF2B5EF4-FFF2-40B4-BE49-F238E27FC236}">
                  <a16:creationId xmlns:a16="http://schemas.microsoft.com/office/drawing/2014/main" id="{E6152F73-EAAA-4FFB-9DD5-47A3C1F5D814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4641772" y="3349434"/>
              <a:ext cx="415385" cy="177676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18">
              <a:extLst>
                <a:ext uri="{FF2B5EF4-FFF2-40B4-BE49-F238E27FC236}">
                  <a16:creationId xmlns:a16="http://schemas.microsoft.com/office/drawing/2014/main" id="{27E52CAB-A3F2-4C9F-B230-9C6490FA8D5D}"/>
                </a:ext>
              </a:extLst>
            </p:cNvPr>
            <p:cNvSpPr txBox="1"/>
            <p:nvPr/>
          </p:nvSpPr>
          <p:spPr>
            <a:xfrm>
              <a:off x="4815621" y="3527110"/>
              <a:ext cx="483072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Fukuchiyama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78" name="Ellipse 43">
              <a:extLst>
                <a:ext uri="{FF2B5EF4-FFF2-40B4-BE49-F238E27FC236}">
                  <a16:creationId xmlns:a16="http://schemas.microsoft.com/office/drawing/2014/main" id="{F8AE83A5-40C9-4A02-BE0C-4068DEF33B2F}"/>
                </a:ext>
              </a:extLst>
            </p:cNvPr>
            <p:cNvSpPr/>
            <p:nvPr/>
          </p:nvSpPr>
          <p:spPr>
            <a:xfrm>
              <a:off x="4547825" y="3403838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9" name="Ellipse 44">
              <a:extLst>
                <a:ext uri="{FF2B5EF4-FFF2-40B4-BE49-F238E27FC236}">
                  <a16:creationId xmlns:a16="http://schemas.microsoft.com/office/drawing/2014/main" id="{BC89F5FF-A0B3-44C5-93FA-623856B10995}"/>
                </a:ext>
              </a:extLst>
            </p:cNvPr>
            <p:cNvSpPr/>
            <p:nvPr/>
          </p:nvSpPr>
          <p:spPr>
            <a:xfrm>
              <a:off x="4620788" y="3390313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Ellipse 45">
              <a:extLst>
                <a:ext uri="{FF2B5EF4-FFF2-40B4-BE49-F238E27FC236}">
                  <a16:creationId xmlns:a16="http://schemas.microsoft.com/office/drawing/2014/main" id="{BEC42A1B-D490-4006-B769-FBAFABAD7802}"/>
                </a:ext>
              </a:extLst>
            </p:cNvPr>
            <p:cNvSpPr/>
            <p:nvPr/>
          </p:nvSpPr>
          <p:spPr>
            <a:xfrm>
              <a:off x="4607224" y="3311072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81" name="Gerade Verbindung 202">
              <a:extLst>
                <a:ext uri="{FF2B5EF4-FFF2-40B4-BE49-F238E27FC236}">
                  <a16:creationId xmlns:a16="http://schemas.microsoft.com/office/drawing/2014/main" id="{546DFBB9-8369-45AB-AEE6-847A343BC395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flipH="1" flipV="1">
              <a:off x="5522860" y="3141229"/>
              <a:ext cx="430196" cy="141530"/>
            </a:xfrm>
            <a:prstGeom prst="line">
              <a:avLst/>
            </a:prstGeom>
            <a:ln>
              <a:solidFill>
                <a:srgbClr val="4C9B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18">
              <a:extLst>
                <a:ext uri="{FF2B5EF4-FFF2-40B4-BE49-F238E27FC236}">
                  <a16:creationId xmlns:a16="http://schemas.microsoft.com/office/drawing/2014/main" id="{F728EBFD-3B42-4CD3-90DC-C2D418F4C6C9}"/>
                </a:ext>
              </a:extLst>
            </p:cNvPr>
            <p:cNvSpPr txBox="1"/>
            <p:nvPr/>
          </p:nvSpPr>
          <p:spPr>
            <a:xfrm>
              <a:off x="4977271" y="3095062"/>
              <a:ext cx="545589" cy="92333"/>
            </a:xfrm>
            <a:prstGeom prst="rect">
              <a:avLst/>
            </a:prstGeom>
            <a:solidFill>
              <a:srgbClr val="4C9BCF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Thousand Oaks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83" name="Ellipse 41">
              <a:extLst>
                <a:ext uri="{FF2B5EF4-FFF2-40B4-BE49-F238E27FC236}">
                  <a16:creationId xmlns:a16="http://schemas.microsoft.com/office/drawing/2014/main" id="{3910128B-C358-4BCA-8E87-C9B0CCCAA052}"/>
                </a:ext>
              </a:extLst>
            </p:cNvPr>
            <p:cNvSpPr/>
            <p:nvPr/>
          </p:nvSpPr>
          <p:spPr>
            <a:xfrm>
              <a:off x="5914884" y="3242672"/>
              <a:ext cx="72008" cy="72008"/>
            </a:xfrm>
            <a:prstGeom prst="ellipse">
              <a:avLst/>
            </a:prstGeom>
            <a:solidFill>
              <a:srgbClr val="4C9BC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84" name="Gerade Verbindung 206">
              <a:extLst>
                <a:ext uri="{FF2B5EF4-FFF2-40B4-BE49-F238E27FC236}">
                  <a16:creationId xmlns:a16="http://schemas.microsoft.com/office/drawing/2014/main" id="{795A297A-FF9C-4CD2-A0FA-C05D120841B2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 flipH="1">
              <a:off x="5610107" y="3336734"/>
              <a:ext cx="371520" cy="262384"/>
            </a:xfrm>
            <a:prstGeom prst="line">
              <a:avLst/>
            </a:prstGeom>
            <a:ln>
              <a:solidFill>
                <a:srgbClr val="2D68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18">
              <a:extLst>
                <a:ext uri="{FF2B5EF4-FFF2-40B4-BE49-F238E27FC236}">
                  <a16:creationId xmlns:a16="http://schemas.microsoft.com/office/drawing/2014/main" id="{F795F577-E6EC-4BB8-926E-F233C7D3F048}"/>
                </a:ext>
              </a:extLst>
            </p:cNvPr>
            <p:cNvSpPr txBox="1"/>
            <p:nvPr/>
          </p:nvSpPr>
          <p:spPr>
            <a:xfrm>
              <a:off x="5391013" y="3599118"/>
              <a:ext cx="438188" cy="92333"/>
            </a:xfrm>
            <a:prstGeom prst="rect">
              <a:avLst/>
            </a:prstGeom>
            <a:solidFill>
              <a:srgbClr val="2D688D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Los Angeles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86" name="Ellipse 41">
              <a:extLst>
                <a:ext uri="{FF2B5EF4-FFF2-40B4-BE49-F238E27FC236}">
                  <a16:creationId xmlns:a16="http://schemas.microsoft.com/office/drawing/2014/main" id="{55FD64D9-6BE2-4F9D-9989-2BCEAB16B4E4}"/>
                </a:ext>
              </a:extLst>
            </p:cNvPr>
            <p:cNvSpPr/>
            <p:nvPr/>
          </p:nvSpPr>
          <p:spPr>
            <a:xfrm>
              <a:off x="5945657" y="3299822"/>
              <a:ext cx="72008" cy="72008"/>
            </a:xfrm>
            <a:prstGeom prst="ellipse">
              <a:avLst/>
            </a:prstGeom>
            <a:solidFill>
              <a:srgbClr val="2D688D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87" name="Gerade Verbindung 215">
              <a:extLst>
                <a:ext uri="{FF2B5EF4-FFF2-40B4-BE49-F238E27FC236}">
                  <a16:creationId xmlns:a16="http://schemas.microsoft.com/office/drawing/2014/main" id="{212B4972-4DAD-4D25-8012-F543385E9F4A}"/>
                </a:ext>
              </a:extLst>
            </p:cNvPr>
            <p:cNvCxnSpPr>
              <a:cxnSpLocks/>
              <a:stCxn id="89" idx="4"/>
              <a:endCxn id="88" idx="0"/>
            </p:cNvCxnSpPr>
            <p:nvPr/>
          </p:nvCxnSpPr>
          <p:spPr>
            <a:xfrm flipH="1">
              <a:off x="6083966" y="3795137"/>
              <a:ext cx="327301" cy="282389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18">
              <a:extLst>
                <a:ext uri="{FF2B5EF4-FFF2-40B4-BE49-F238E27FC236}">
                  <a16:creationId xmlns:a16="http://schemas.microsoft.com/office/drawing/2014/main" id="{3B2B1C50-8748-4309-98AC-ECB18068E69F}"/>
                </a:ext>
              </a:extLst>
            </p:cNvPr>
            <p:cNvSpPr txBox="1"/>
            <p:nvPr/>
          </p:nvSpPr>
          <p:spPr>
            <a:xfrm>
              <a:off x="5882505" y="4077526"/>
              <a:ext cx="402922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Naucalpan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89" name="Ellipse 40">
              <a:extLst>
                <a:ext uri="{FF2B5EF4-FFF2-40B4-BE49-F238E27FC236}">
                  <a16:creationId xmlns:a16="http://schemas.microsoft.com/office/drawing/2014/main" id="{330E6539-CFBE-407A-BA16-88410F238D76}"/>
                </a:ext>
              </a:extLst>
            </p:cNvPr>
            <p:cNvSpPr/>
            <p:nvPr/>
          </p:nvSpPr>
          <p:spPr>
            <a:xfrm>
              <a:off x="6375263" y="3723129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90" name="Gerade Verbindung 218">
              <a:extLst>
                <a:ext uri="{FF2B5EF4-FFF2-40B4-BE49-F238E27FC236}">
                  <a16:creationId xmlns:a16="http://schemas.microsoft.com/office/drawing/2014/main" id="{0CF36080-666B-4B88-A78E-C2CCE21EB9C3}"/>
                </a:ext>
              </a:extLst>
            </p:cNvPr>
            <p:cNvCxnSpPr>
              <a:cxnSpLocks/>
              <a:stCxn id="91" idx="1"/>
            </p:cNvCxnSpPr>
            <p:nvPr/>
          </p:nvCxnSpPr>
          <p:spPr>
            <a:xfrm flipH="1" flipV="1">
              <a:off x="7550083" y="5429061"/>
              <a:ext cx="444827" cy="83992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18">
              <a:extLst>
                <a:ext uri="{FF2B5EF4-FFF2-40B4-BE49-F238E27FC236}">
                  <a16:creationId xmlns:a16="http://schemas.microsoft.com/office/drawing/2014/main" id="{9E112EA7-FC59-4AA9-8E57-7F29D2924EF1}"/>
                </a:ext>
              </a:extLst>
            </p:cNvPr>
            <p:cNvSpPr txBox="1"/>
            <p:nvPr/>
          </p:nvSpPr>
          <p:spPr>
            <a:xfrm>
              <a:off x="7994910" y="5466886"/>
              <a:ext cx="210561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Pilar</a:t>
              </a:r>
            </a:p>
          </p:txBody>
        </p:sp>
        <p:sp>
          <p:nvSpPr>
            <p:cNvPr id="92" name="Ellipse 36">
              <a:extLst>
                <a:ext uri="{FF2B5EF4-FFF2-40B4-BE49-F238E27FC236}">
                  <a16:creationId xmlns:a16="http://schemas.microsoft.com/office/drawing/2014/main" id="{C5C91891-E0C0-4148-B7E2-C567EE4E5CCF}"/>
                </a:ext>
              </a:extLst>
            </p:cNvPr>
            <p:cNvSpPr/>
            <p:nvPr/>
          </p:nvSpPr>
          <p:spPr>
            <a:xfrm>
              <a:off x="7516838" y="5393350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93" name="Gerade Verbindung 222">
              <a:extLst>
                <a:ext uri="{FF2B5EF4-FFF2-40B4-BE49-F238E27FC236}">
                  <a16:creationId xmlns:a16="http://schemas.microsoft.com/office/drawing/2014/main" id="{57C89278-5E6F-49D2-A364-D82BE7F6DC93}"/>
                </a:ext>
              </a:extLst>
            </p:cNvPr>
            <p:cNvCxnSpPr>
              <a:cxnSpLocks/>
              <a:stCxn id="94" idx="1"/>
            </p:cNvCxnSpPr>
            <p:nvPr/>
          </p:nvCxnSpPr>
          <p:spPr>
            <a:xfrm flipH="1" flipV="1">
              <a:off x="7883542" y="5073461"/>
              <a:ext cx="345436" cy="83992"/>
            </a:xfrm>
            <a:prstGeom prst="line">
              <a:avLst/>
            </a:prstGeom>
            <a:ln>
              <a:solidFill>
                <a:srgbClr val="ABB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ZoneTexte 18">
              <a:extLst>
                <a:ext uri="{FF2B5EF4-FFF2-40B4-BE49-F238E27FC236}">
                  <a16:creationId xmlns:a16="http://schemas.microsoft.com/office/drawing/2014/main" id="{848A5720-4C68-4329-B3C2-1EF05FE8CEDE}"/>
                </a:ext>
              </a:extLst>
            </p:cNvPr>
            <p:cNvSpPr txBox="1"/>
            <p:nvPr/>
          </p:nvSpPr>
          <p:spPr>
            <a:xfrm>
              <a:off x="8228978" y="5111286"/>
              <a:ext cx="409334" cy="92333"/>
            </a:xfrm>
            <a:prstGeom prst="rect">
              <a:avLst/>
            </a:prstGeom>
            <a:solidFill>
              <a:srgbClr val="ABB436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Jaguariuna</a:t>
              </a:r>
              <a:endParaRPr lang="fr-FR" sz="6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95" name="Ellipse 38">
              <a:extLst>
                <a:ext uri="{FF2B5EF4-FFF2-40B4-BE49-F238E27FC236}">
                  <a16:creationId xmlns:a16="http://schemas.microsoft.com/office/drawing/2014/main" id="{6BD8092A-86A4-4710-9BBF-DDB0E74B71BC}"/>
                </a:ext>
              </a:extLst>
            </p:cNvPr>
            <p:cNvSpPr/>
            <p:nvPr/>
          </p:nvSpPr>
          <p:spPr>
            <a:xfrm>
              <a:off x="7865507" y="5038943"/>
              <a:ext cx="72008" cy="72008"/>
            </a:xfrm>
            <a:prstGeom prst="ellipse">
              <a:avLst/>
            </a:prstGeom>
            <a:solidFill>
              <a:srgbClr val="ABB436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96" name="Gerade Verbindung 224">
              <a:extLst>
                <a:ext uri="{FF2B5EF4-FFF2-40B4-BE49-F238E27FC236}">
                  <a16:creationId xmlns:a16="http://schemas.microsoft.com/office/drawing/2014/main" id="{5AC95CC8-1F81-47BD-9147-A3B2E28F2BB1}"/>
                </a:ext>
              </a:extLst>
            </p:cNvPr>
            <p:cNvCxnSpPr>
              <a:cxnSpLocks/>
              <a:stCxn id="97" idx="1"/>
            </p:cNvCxnSpPr>
            <p:nvPr/>
          </p:nvCxnSpPr>
          <p:spPr>
            <a:xfrm flipH="1">
              <a:off x="6842053" y="2781189"/>
              <a:ext cx="1037981" cy="171370"/>
            </a:xfrm>
            <a:prstGeom prst="line">
              <a:avLst/>
            </a:prstGeom>
            <a:ln>
              <a:solidFill>
                <a:srgbClr val="4C9B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ZoneTexte 18">
              <a:extLst>
                <a:ext uri="{FF2B5EF4-FFF2-40B4-BE49-F238E27FC236}">
                  <a16:creationId xmlns:a16="http://schemas.microsoft.com/office/drawing/2014/main" id="{529144E1-2096-4511-9597-DAAAD2907C3B}"/>
                </a:ext>
              </a:extLst>
            </p:cNvPr>
            <p:cNvSpPr txBox="1"/>
            <p:nvPr/>
          </p:nvSpPr>
          <p:spPr>
            <a:xfrm>
              <a:off x="7880034" y="2735022"/>
              <a:ext cx="500705" cy="92333"/>
            </a:xfrm>
            <a:prstGeom prst="rect">
              <a:avLst/>
            </a:prstGeom>
            <a:solidFill>
              <a:srgbClr val="4C9BCF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Brooklyn Park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98" name="Ellipse 41">
              <a:extLst>
                <a:ext uri="{FF2B5EF4-FFF2-40B4-BE49-F238E27FC236}">
                  <a16:creationId xmlns:a16="http://schemas.microsoft.com/office/drawing/2014/main" id="{C4DEC493-4477-407B-8931-775F59752B80}"/>
                </a:ext>
              </a:extLst>
            </p:cNvPr>
            <p:cNvSpPr/>
            <p:nvPr/>
          </p:nvSpPr>
          <p:spPr>
            <a:xfrm>
              <a:off x="6806638" y="2916465"/>
              <a:ext cx="72008" cy="72008"/>
            </a:xfrm>
            <a:prstGeom prst="ellipse">
              <a:avLst/>
            </a:prstGeom>
            <a:solidFill>
              <a:srgbClr val="4C9BC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99" name="Gerade Verbindung 228">
              <a:extLst>
                <a:ext uri="{FF2B5EF4-FFF2-40B4-BE49-F238E27FC236}">
                  <a16:creationId xmlns:a16="http://schemas.microsoft.com/office/drawing/2014/main" id="{231EA267-8E3B-4060-B385-F39E12993F54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 flipH="1" flipV="1">
              <a:off x="6190303" y="2683339"/>
              <a:ext cx="683496" cy="535920"/>
            </a:xfrm>
            <a:prstGeom prst="line">
              <a:avLst/>
            </a:prstGeom>
            <a:ln>
              <a:solidFill>
                <a:srgbClr val="2D68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ZoneTexte 18">
              <a:extLst>
                <a:ext uri="{FF2B5EF4-FFF2-40B4-BE49-F238E27FC236}">
                  <a16:creationId xmlns:a16="http://schemas.microsoft.com/office/drawing/2014/main" id="{F6BE30FD-E75D-4608-BE98-46AF57D9264C}"/>
                </a:ext>
              </a:extLst>
            </p:cNvPr>
            <p:cNvSpPr txBox="1"/>
            <p:nvPr/>
          </p:nvSpPr>
          <p:spPr>
            <a:xfrm>
              <a:off x="5973613" y="2591006"/>
              <a:ext cx="433379" cy="92333"/>
            </a:xfrm>
            <a:prstGeom prst="rect">
              <a:avLst/>
            </a:prstGeom>
            <a:solidFill>
              <a:srgbClr val="2D688D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Round Lake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sp>
          <p:nvSpPr>
            <p:cNvPr id="101" name="Ellipse 41">
              <a:extLst>
                <a:ext uri="{FF2B5EF4-FFF2-40B4-BE49-F238E27FC236}">
                  <a16:creationId xmlns:a16="http://schemas.microsoft.com/office/drawing/2014/main" id="{7CDB8EB7-E502-4AE7-BA84-9DFB5B5E5F4F}"/>
                </a:ext>
              </a:extLst>
            </p:cNvPr>
            <p:cNvSpPr/>
            <p:nvPr/>
          </p:nvSpPr>
          <p:spPr>
            <a:xfrm>
              <a:off x="6838076" y="3181126"/>
              <a:ext cx="72008" cy="72008"/>
            </a:xfrm>
            <a:prstGeom prst="ellipse">
              <a:avLst/>
            </a:prstGeom>
            <a:solidFill>
              <a:srgbClr val="2D688D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2" name="Ellipse 41">
              <a:extLst>
                <a:ext uri="{FF2B5EF4-FFF2-40B4-BE49-F238E27FC236}">
                  <a16:creationId xmlns:a16="http://schemas.microsoft.com/office/drawing/2014/main" id="{768B4054-0550-4E50-BC94-F6C456F4A4D1}"/>
                </a:ext>
              </a:extLst>
            </p:cNvPr>
            <p:cNvSpPr/>
            <p:nvPr/>
          </p:nvSpPr>
          <p:spPr>
            <a:xfrm>
              <a:off x="7110535" y="3297416"/>
              <a:ext cx="72008" cy="72008"/>
            </a:xfrm>
            <a:prstGeom prst="ellipse">
              <a:avLst/>
            </a:prstGeom>
            <a:solidFill>
              <a:srgbClr val="4C9BC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Ellipse 41">
              <a:extLst>
                <a:ext uri="{FF2B5EF4-FFF2-40B4-BE49-F238E27FC236}">
                  <a16:creationId xmlns:a16="http://schemas.microsoft.com/office/drawing/2014/main" id="{A5B72817-E50C-41A2-87A5-D9169FD7FCC7}"/>
                </a:ext>
              </a:extLst>
            </p:cNvPr>
            <p:cNvSpPr/>
            <p:nvPr/>
          </p:nvSpPr>
          <p:spPr>
            <a:xfrm>
              <a:off x="7172184" y="3269048"/>
              <a:ext cx="72008" cy="72008"/>
            </a:xfrm>
            <a:prstGeom prst="ellipse">
              <a:avLst/>
            </a:prstGeom>
            <a:solidFill>
              <a:srgbClr val="4C9BC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4" name="Gerade Verbindung 238">
              <a:extLst>
                <a:ext uri="{FF2B5EF4-FFF2-40B4-BE49-F238E27FC236}">
                  <a16:creationId xmlns:a16="http://schemas.microsoft.com/office/drawing/2014/main" id="{9EF62289-3234-47CE-A4BE-BFE05516370E}"/>
                </a:ext>
              </a:extLst>
            </p:cNvPr>
            <p:cNvCxnSpPr>
              <a:cxnSpLocks/>
              <a:stCxn id="105" idx="1"/>
            </p:cNvCxnSpPr>
            <p:nvPr/>
          </p:nvCxnSpPr>
          <p:spPr>
            <a:xfrm flipH="1" flipV="1">
              <a:off x="7210347" y="3308160"/>
              <a:ext cx="805419" cy="79702"/>
            </a:xfrm>
            <a:prstGeom prst="line">
              <a:avLst/>
            </a:prstGeom>
            <a:ln>
              <a:solidFill>
                <a:srgbClr val="4C9B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8">
              <a:extLst>
                <a:ext uri="{FF2B5EF4-FFF2-40B4-BE49-F238E27FC236}">
                  <a16:creationId xmlns:a16="http://schemas.microsoft.com/office/drawing/2014/main" id="{1EBB1190-1378-46A9-AE25-35CD32A90193}"/>
                </a:ext>
              </a:extLst>
            </p:cNvPr>
            <p:cNvSpPr txBox="1"/>
            <p:nvPr/>
          </p:nvSpPr>
          <p:spPr>
            <a:xfrm>
              <a:off x="8015766" y="3341695"/>
              <a:ext cx="375671" cy="92333"/>
            </a:xfrm>
            <a:prstGeom prst="rect">
              <a:avLst/>
            </a:prstGeom>
            <a:solidFill>
              <a:srgbClr val="4C9BCF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Lexington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106" name="Gerade Verbindung 241">
              <a:extLst>
                <a:ext uri="{FF2B5EF4-FFF2-40B4-BE49-F238E27FC236}">
                  <a16:creationId xmlns:a16="http://schemas.microsoft.com/office/drawing/2014/main" id="{0DFDC907-C22B-466C-B7E7-FD08A83F8591}"/>
                </a:ext>
              </a:extLst>
            </p:cNvPr>
            <p:cNvCxnSpPr>
              <a:cxnSpLocks/>
              <a:stCxn id="107" idx="1"/>
            </p:cNvCxnSpPr>
            <p:nvPr/>
          </p:nvCxnSpPr>
          <p:spPr>
            <a:xfrm flipH="1" flipV="1">
              <a:off x="7146853" y="3324035"/>
              <a:ext cx="628564" cy="249242"/>
            </a:xfrm>
            <a:prstGeom prst="line">
              <a:avLst/>
            </a:prstGeom>
            <a:ln>
              <a:solidFill>
                <a:srgbClr val="4C9B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ZoneTexte 18">
              <a:extLst>
                <a:ext uri="{FF2B5EF4-FFF2-40B4-BE49-F238E27FC236}">
                  <a16:creationId xmlns:a16="http://schemas.microsoft.com/office/drawing/2014/main" id="{F8417108-25A1-4941-BA6C-C7CF71A66A02}"/>
                </a:ext>
              </a:extLst>
            </p:cNvPr>
            <p:cNvSpPr txBox="1"/>
            <p:nvPr/>
          </p:nvSpPr>
          <p:spPr>
            <a:xfrm>
              <a:off x="7775417" y="3527110"/>
              <a:ext cx="305139" cy="92333"/>
            </a:xfrm>
            <a:prstGeom prst="rect">
              <a:avLst/>
            </a:prstGeom>
            <a:solidFill>
              <a:srgbClr val="4C9BCF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Alewife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  <p:cxnSp>
          <p:nvCxnSpPr>
            <p:cNvPr id="108" name="Gerade Verbindung 245">
              <a:extLst>
                <a:ext uri="{FF2B5EF4-FFF2-40B4-BE49-F238E27FC236}">
                  <a16:creationId xmlns:a16="http://schemas.microsoft.com/office/drawing/2014/main" id="{D2C67CDC-1370-42C7-A308-87A8D54FD1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98641" y="3480882"/>
              <a:ext cx="647184" cy="359858"/>
            </a:xfrm>
            <a:prstGeom prst="line">
              <a:avLst/>
            </a:prstGeom>
            <a:ln>
              <a:solidFill>
                <a:srgbClr val="2D68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ZoneTexte 18">
              <a:extLst>
                <a:ext uri="{FF2B5EF4-FFF2-40B4-BE49-F238E27FC236}">
                  <a16:creationId xmlns:a16="http://schemas.microsoft.com/office/drawing/2014/main" id="{029C4089-BE53-43DE-B5A6-1456D5C417F9}"/>
                </a:ext>
              </a:extLst>
            </p:cNvPr>
            <p:cNvSpPr txBox="1"/>
            <p:nvPr/>
          </p:nvSpPr>
          <p:spPr>
            <a:xfrm>
              <a:off x="7380356" y="3778456"/>
              <a:ext cx="388495" cy="92333"/>
            </a:xfrm>
            <a:prstGeom prst="rect">
              <a:avLst/>
            </a:prstGeom>
            <a:solidFill>
              <a:srgbClr val="2D688D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bg1"/>
                  </a:solidFill>
                  <a:latin typeface="Calibri Light" panose="020F0302020204030204" pitchFamily="34" charset="0"/>
                  <a:ea typeface="Calibri" charset="0"/>
                  <a:cs typeface="Calibri Light" panose="020F0302020204030204" pitchFamily="34" charset="0"/>
                </a:rPr>
                <a:t>Covington</a:t>
              </a:r>
              <a:endParaRPr lang="fr-FR" sz="800" dirty="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CA97990D-10DB-468D-98EC-E6F88AAAF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48" y="1506782"/>
            <a:ext cx="3153315" cy="3153315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7B1AFAB-8C86-4932-9879-2329D82B55E2}"/>
              </a:ext>
            </a:extLst>
          </p:cNvPr>
          <p:cNvGrpSpPr/>
          <p:nvPr/>
        </p:nvGrpSpPr>
        <p:grpSpPr>
          <a:xfrm>
            <a:off x="9694339" y="4297787"/>
            <a:ext cx="2034075" cy="1795635"/>
            <a:chOff x="9784669" y="4321718"/>
            <a:chExt cx="2034075" cy="179563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44F2E54-A05E-4C2D-A823-9F6CA5409641}"/>
                </a:ext>
              </a:extLst>
            </p:cNvPr>
            <p:cNvGrpSpPr/>
            <p:nvPr/>
          </p:nvGrpSpPr>
          <p:grpSpPr>
            <a:xfrm>
              <a:off x="9784669" y="4321718"/>
              <a:ext cx="2034075" cy="1795635"/>
              <a:chOff x="9979537" y="3395823"/>
              <a:chExt cx="2034075" cy="151595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17C8506-BBB9-4B75-849B-71D6792DF65A}"/>
                  </a:ext>
                </a:extLst>
              </p:cNvPr>
              <p:cNvSpPr/>
              <p:nvPr/>
            </p:nvSpPr>
            <p:spPr>
              <a:xfrm>
                <a:off x="9993503" y="3418523"/>
                <a:ext cx="2006220" cy="149325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0730620-6C6C-4FAF-AAD1-B4B3E6086A89}"/>
                  </a:ext>
                </a:extLst>
              </p:cNvPr>
              <p:cNvSpPr/>
              <p:nvPr/>
            </p:nvSpPr>
            <p:spPr>
              <a:xfrm>
                <a:off x="9979537" y="3395823"/>
                <a:ext cx="2034075" cy="49860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9F5FEAD-9AB1-4606-AE91-D931A634F4EC}"/>
                </a:ext>
              </a:extLst>
            </p:cNvPr>
            <p:cNvSpPr txBox="1"/>
            <p:nvPr/>
          </p:nvSpPr>
          <p:spPr>
            <a:xfrm>
              <a:off x="9848262" y="4424321"/>
              <a:ext cx="19635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Yaroslavl site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23A7497-9CDC-43E3-A71E-3489371723B9}"/>
                </a:ext>
              </a:extLst>
            </p:cNvPr>
            <p:cNvSpPr/>
            <p:nvPr/>
          </p:nvSpPr>
          <p:spPr>
            <a:xfrm>
              <a:off x="9798635" y="4925902"/>
              <a:ext cx="2006220" cy="1191451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er 17">
            <a:extLst>
              <a:ext uri="{FF2B5EF4-FFF2-40B4-BE49-F238E27FC236}">
                <a16:creationId xmlns:a16="http://schemas.microsoft.com/office/drawing/2014/main" id="{0CD94F4A-768F-4C0E-A8A0-45AA2CBE795E}"/>
              </a:ext>
            </a:extLst>
          </p:cNvPr>
          <p:cNvGrpSpPr/>
          <p:nvPr/>
        </p:nvGrpSpPr>
        <p:grpSpPr>
          <a:xfrm>
            <a:off x="497303" y="4548852"/>
            <a:ext cx="1617451" cy="717081"/>
            <a:chOff x="406579" y="5583750"/>
            <a:chExt cx="2556284" cy="717081"/>
          </a:xfrm>
        </p:grpSpPr>
        <p:sp>
          <p:nvSpPr>
            <p:cNvPr id="119" name="Ellipse 58">
              <a:extLst>
                <a:ext uri="{FF2B5EF4-FFF2-40B4-BE49-F238E27FC236}">
                  <a16:creationId xmlns:a16="http://schemas.microsoft.com/office/drawing/2014/main" id="{C7BE8D61-54A2-4FE1-AA15-65B86D6AA2D4}"/>
                </a:ext>
              </a:extLst>
            </p:cNvPr>
            <p:cNvSpPr/>
            <p:nvPr/>
          </p:nvSpPr>
          <p:spPr>
            <a:xfrm>
              <a:off x="406579" y="5674347"/>
              <a:ext cx="72008" cy="72008"/>
            </a:xfrm>
            <a:prstGeom prst="ellipse">
              <a:avLst/>
            </a:prstGeom>
            <a:solidFill>
              <a:srgbClr val="4C9BC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0" name="Ellipse 60">
              <a:extLst>
                <a:ext uri="{FF2B5EF4-FFF2-40B4-BE49-F238E27FC236}">
                  <a16:creationId xmlns:a16="http://schemas.microsoft.com/office/drawing/2014/main" id="{47588927-418D-4DEB-A1DC-9D524AFE7E87}"/>
                </a:ext>
              </a:extLst>
            </p:cNvPr>
            <p:cNvSpPr/>
            <p:nvPr/>
          </p:nvSpPr>
          <p:spPr>
            <a:xfrm>
              <a:off x="406579" y="5837274"/>
              <a:ext cx="72008" cy="72008"/>
            </a:xfrm>
            <a:prstGeom prst="ellipse">
              <a:avLst/>
            </a:prstGeom>
            <a:solidFill>
              <a:srgbClr val="2D688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1" name="ZoneTexte 15">
              <a:extLst>
                <a:ext uri="{FF2B5EF4-FFF2-40B4-BE49-F238E27FC236}">
                  <a16:creationId xmlns:a16="http://schemas.microsoft.com/office/drawing/2014/main" id="{1F5B2521-625F-4DA4-AA67-D4684F9933A7}"/>
                </a:ext>
              </a:extLst>
            </p:cNvPr>
            <p:cNvSpPr txBox="1"/>
            <p:nvPr/>
          </p:nvSpPr>
          <p:spPr>
            <a:xfrm>
              <a:off x="442583" y="5583750"/>
              <a:ext cx="25202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Biologics</a:t>
              </a:r>
              <a:endParaRPr lang="fr-F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ZoneTexte 61">
              <a:extLst>
                <a:ext uri="{FF2B5EF4-FFF2-40B4-BE49-F238E27FC236}">
                  <a16:creationId xmlns:a16="http://schemas.microsoft.com/office/drawing/2014/main" id="{8275DF0A-31E5-4096-BDA4-20D06A99FA2A}"/>
                </a:ext>
              </a:extLst>
            </p:cNvPr>
            <p:cNvSpPr txBox="1"/>
            <p:nvPr/>
          </p:nvSpPr>
          <p:spPr>
            <a:xfrm>
              <a:off x="442583" y="5748321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Plasma</a:t>
              </a:r>
            </a:p>
            <a:p>
              <a:endParaRPr lang="fr-F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Ellipse 60">
              <a:extLst>
                <a:ext uri="{FF2B5EF4-FFF2-40B4-BE49-F238E27FC236}">
                  <a16:creationId xmlns:a16="http://schemas.microsoft.com/office/drawing/2014/main" id="{1D4520D4-02A8-49ED-B032-CE72BC6A3AEE}"/>
                </a:ext>
              </a:extLst>
            </p:cNvPr>
            <p:cNvSpPr/>
            <p:nvPr/>
          </p:nvSpPr>
          <p:spPr>
            <a:xfrm>
              <a:off x="406579" y="5989674"/>
              <a:ext cx="72008" cy="72008"/>
            </a:xfrm>
            <a:prstGeom prst="ellipse">
              <a:avLst/>
            </a:prstGeom>
            <a:solidFill>
              <a:srgbClr val="ABB4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4" name="ZoneTexte 61">
              <a:extLst>
                <a:ext uri="{FF2B5EF4-FFF2-40B4-BE49-F238E27FC236}">
                  <a16:creationId xmlns:a16="http://schemas.microsoft.com/office/drawing/2014/main" id="{B40CC9D6-B8C1-4E10-A9B2-37FB8FEA7E11}"/>
                </a:ext>
              </a:extLst>
            </p:cNvPr>
            <p:cNvSpPr txBox="1"/>
            <p:nvPr/>
          </p:nvSpPr>
          <p:spPr>
            <a:xfrm>
              <a:off x="442583" y="5900721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Small </a:t>
              </a:r>
              <a:r>
                <a:rPr lang="fr-FR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Molecules</a:t>
              </a:r>
              <a:endParaRPr lang="fr-F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fr-F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11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1">
            <a:extLst>
              <a:ext uri="{FF2B5EF4-FFF2-40B4-BE49-F238E27FC236}">
                <a16:creationId xmlns:a16="http://schemas.microsoft.com/office/drawing/2014/main" id="{506D7297-7CC8-401C-AEA6-236A69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6" y="264042"/>
            <a:ext cx="8761444" cy="422137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sz="3600" dirty="0"/>
              <a:t>Локализации  новых продуктов </a:t>
            </a:r>
            <a:endParaRPr lang="en-GB" sz="3600" dirty="0"/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725BEE3F-AC49-4780-A42E-5A755D697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92562"/>
              </p:ext>
            </p:extLst>
          </p:nvPr>
        </p:nvGraphicFramePr>
        <p:xfrm>
          <a:off x="5738814" y="1594692"/>
          <a:ext cx="6106896" cy="35452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7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97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продукта</a:t>
                      </a:r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Тип трансфера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Сложность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Старт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Коммерческий выпуск</a:t>
                      </a:r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релиз УЛ первой серии</a:t>
                      </a:r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Ninlaro</a:t>
                      </a:r>
                      <a:endParaRPr lang="en-GB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Технологический трансфер по полному циклу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Высокая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 2018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вторичная упаковка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 2020 –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полный цикл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Vipidia</a:t>
                      </a:r>
                      <a:r>
                        <a:rPr lang="ru-RU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Vipdomet</a:t>
                      </a:r>
                      <a:endParaRPr lang="en-GB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Технологический трансфер по полному циклу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Средний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Vipidia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полный цикл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Vipdomet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полный цикл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Calcium</a:t>
                      </a:r>
                      <a:r>
                        <a:rPr lang="en-US" sz="1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1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Технологический трансфер по полному циклу с другой вкусовой добавкой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Низкий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 2019 –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полный цикл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77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Vocinti</a:t>
                      </a:r>
                      <a:endParaRPr lang="en-GB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Технологический трансфер, вторичная упаковка 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Низкий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ru-RU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вторичная упаковка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442267"/>
                  </a:ext>
                </a:extLst>
              </a:tr>
              <a:tr h="48177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Орфанные</a:t>
                      </a:r>
                      <a:r>
                        <a:rPr lang="ru-RU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препараты</a:t>
                      </a:r>
                      <a:endParaRPr lang="en-GB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Технологический трансфер по полному циклу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Высокий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– полный цикл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778114"/>
                  </a:ext>
                </a:extLst>
              </a:tr>
            </a:tbl>
          </a:graphicData>
        </a:graphic>
      </p:graphicFrame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7DDDF854-851E-4AA8-9B91-32E3A75A3979}"/>
              </a:ext>
            </a:extLst>
          </p:cNvPr>
          <p:cNvSpPr/>
          <p:nvPr/>
        </p:nvSpPr>
        <p:spPr>
          <a:xfrm>
            <a:off x="241878" y="839383"/>
            <a:ext cx="4657293" cy="20891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Инициирование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9224B13F-071F-4E6E-99B8-C14828187C04}"/>
              </a:ext>
            </a:extLst>
          </p:cNvPr>
          <p:cNvSpPr/>
          <p:nvPr/>
        </p:nvSpPr>
        <p:spPr>
          <a:xfrm>
            <a:off x="230338" y="1170588"/>
            <a:ext cx="4657293" cy="20891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Оценка реализуемости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6031EF2B-DCA9-48BD-8BFF-4D8F6170E7FF}"/>
              </a:ext>
            </a:extLst>
          </p:cNvPr>
          <p:cNvSpPr/>
          <p:nvPr/>
        </p:nvSpPr>
        <p:spPr>
          <a:xfrm>
            <a:off x="230338" y="1465121"/>
            <a:ext cx="4657293" cy="208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Разработка бизнес-кейса проекта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70042E1B-5ED1-41D4-A7BC-A1FA2A12EFFE}"/>
              </a:ext>
            </a:extLst>
          </p:cNvPr>
          <p:cNvSpPr/>
          <p:nvPr/>
        </p:nvSpPr>
        <p:spPr>
          <a:xfrm>
            <a:off x="241878" y="1783693"/>
            <a:ext cx="4645753" cy="208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Согласование со штаб-квартирой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CCC4F4FA-7DA7-4034-A773-40DDEDB2ED1E}"/>
              </a:ext>
            </a:extLst>
          </p:cNvPr>
          <p:cNvSpPr/>
          <p:nvPr/>
        </p:nvSpPr>
        <p:spPr>
          <a:xfrm>
            <a:off x="207096" y="2049488"/>
            <a:ext cx="4668833" cy="51005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Проектирование и строительство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ru-RU" sz="1600" dirty="0">
                <a:solidFill>
                  <a:schemeClr val="tx1"/>
                </a:solidFill>
              </a:rPr>
              <a:t>закупка оборудования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B94FCA99-9CC2-479A-8C71-2FE173C2192E}"/>
              </a:ext>
            </a:extLst>
          </p:cNvPr>
          <p:cNvSpPr/>
          <p:nvPr/>
        </p:nvSpPr>
        <p:spPr>
          <a:xfrm>
            <a:off x="230337" y="2617759"/>
            <a:ext cx="4657293" cy="20891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АМТ и закупка материалов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43DFA7F6-9111-4C9A-B354-028D33C60CFB}"/>
              </a:ext>
            </a:extLst>
          </p:cNvPr>
          <p:cNvSpPr/>
          <p:nvPr/>
        </p:nvSpPr>
        <p:spPr>
          <a:xfrm>
            <a:off x="241877" y="2934990"/>
            <a:ext cx="4657293" cy="20891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Валидация вторичной упаковки и изучение стабильности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8D2EBB7B-90DA-4648-B733-BF51925AC487}"/>
              </a:ext>
            </a:extLst>
          </p:cNvPr>
          <p:cNvSpPr/>
          <p:nvPr/>
        </p:nvSpPr>
        <p:spPr>
          <a:xfrm>
            <a:off x="230338" y="3317344"/>
            <a:ext cx="4668833" cy="20891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Регистрация в МЗ процесса вторичной упаковки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413E5DFE-8995-4472-8D60-933858F0DE5B}"/>
              </a:ext>
            </a:extLst>
          </p:cNvPr>
          <p:cNvSpPr/>
          <p:nvPr/>
        </p:nvSpPr>
        <p:spPr>
          <a:xfrm>
            <a:off x="230338" y="3642323"/>
            <a:ext cx="4668833" cy="208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Коммерческий выпуск (вторичная упаковка)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64CAAD6E-E18C-4ED8-A289-E55C3C8B032F}"/>
              </a:ext>
            </a:extLst>
          </p:cNvPr>
          <p:cNvSpPr/>
          <p:nvPr/>
        </p:nvSpPr>
        <p:spPr>
          <a:xfrm>
            <a:off x="241877" y="4938987"/>
            <a:ext cx="4645753" cy="208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Регистрация в МЗ процесса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61667677-933E-4D40-8BFD-D9817733ADF5}"/>
              </a:ext>
            </a:extLst>
          </p:cNvPr>
          <p:cNvSpPr/>
          <p:nvPr/>
        </p:nvSpPr>
        <p:spPr>
          <a:xfrm>
            <a:off x="230337" y="4343783"/>
            <a:ext cx="4657293" cy="4822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Валидация процесса производства и изучение стабильности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CB6421B6-3E0A-4CB9-86AA-6AC42DF2F8AF}"/>
              </a:ext>
            </a:extLst>
          </p:cNvPr>
          <p:cNvSpPr/>
          <p:nvPr/>
        </p:nvSpPr>
        <p:spPr>
          <a:xfrm>
            <a:off x="218637" y="5288420"/>
            <a:ext cx="4645753" cy="20891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Коммерческий выпуск (полный цикл)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568441C-BD8C-4E0B-B3F1-BE89E67D2E15}"/>
              </a:ext>
            </a:extLst>
          </p:cNvPr>
          <p:cNvSpPr/>
          <p:nvPr/>
        </p:nvSpPr>
        <p:spPr>
          <a:xfrm>
            <a:off x="230337" y="3964205"/>
            <a:ext cx="4668833" cy="266613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Производство инженерной серии (полный цикл)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D5F0A629-57D5-4EA9-AB69-8DC0035A3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6" y="3407678"/>
            <a:ext cx="829674" cy="5531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DBA9877C-1ED7-4A65-88A6-377380C135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5"/>
          <a:stretch/>
        </p:blipFill>
        <p:spPr>
          <a:xfrm>
            <a:off x="4949335" y="1783693"/>
            <a:ext cx="659431" cy="35984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4DCC69E6-2E8E-472D-94D1-40BBCFBCE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31" y="5116320"/>
            <a:ext cx="829674" cy="55311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5817B9E-625D-4472-A26F-48B76DE534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70" y="4969355"/>
            <a:ext cx="271321" cy="41528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9858CB1B-9B97-4112-8D6D-4EE8E969B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15" y="4462882"/>
            <a:ext cx="512781" cy="512781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B4A18DE-EDA3-48EF-9575-276AAEF589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72" y="1330856"/>
            <a:ext cx="399201" cy="3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2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1">
            <a:extLst>
              <a:ext uri="{FF2B5EF4-FFF2-40B4-BE49-F238E27FC236}">
                <a16:creationId xmlns:a16="http://schemas.microsoft.com/office/drawing/2014/main" id="{506D7297-7CC8-401C-AEA6-236A69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6" y="264042"/>
            <a:ext cx="8761444" cy="422137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sz="3600" dirty="0"/>
              <a:t>Фазы трансфера</a:t>
            </a:r>
            <a:endParaRPr lang="en-GB" sz="3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CF3D1D-7DDD-4AAF-A6CF-623D888BBE8B}"/>
              </a:ext>
            </a:extLst>
          </p:cNvPr>
          <p:cNvGrpSpPr/>
          <p:nvPr/>
        </p:nvGrpSpPr>
        <p:grpSpPr>
          <a:xfrm>
            <a:off x="785205" y="1090569"/>
            <a:ext cx="9331918" cy="4324403"/>
            <a:chOff x="1732769" y="939155"/>
            <a:chExt cx="6461629" cy="474404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EC5E18-E05E-4CCE-93FA-9B3861044006}"/>
                </a:ext>
              </a:extLst>
            </p:cNvPr>
            <p:cNvSpPr/>
            <p:nvPr/>
          </p:nvSpPr>
          <p:spPr>
            <a:xfrm>
              <a:off x="3606198" y="1481818"/>
              <a:ext cx="4588200" cy="2141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CB341D-0486-4D3C-9AE2-1137893A2B8A}"/>
                </a:ext>
              </a:extLst>
            </p:cNvPr>
            <p:cNvSpPr/>
            <p:nvPr/>
          </p:nvSpPr>
          <p:spPr>
            <a:xfrm>
              <a:off x="1732769" y="939155"/>
              <a:ext cx="1876484" cy="1299459"/>
            </a:xfrm>
            <a:prstGeom prst="rect">
              <a:avLst/>
            </a:prstGeom>
            <a:solidFill>
              <a:srgbClr val="EA5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FFFFFF"/>
                  </a:solidFill>
                </a:rPr>
                <a:t>Документальный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59AFC1-5D12-46B1-91B9-412AE8DE6CF1}"/>
                </a:ext>
              </a:extLst>
            </p:cNvPr>
            <p:cNvSpPr/>
            <p:nvPr/>
          </p:nvSpPr>
          <p:spPr>
            <a:xfrm>
              <a:off x="3886645" y="939155"/>
              <a:ext cx="1876484" cy="1299459"/>
            </a:xfrm>
            <a:prstGeom prst="rect">
              <a:avLst/>
            </a:prstGeom>
            <a:solidFill>
              <a:srgbClr val="35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FFFFFF"/>
                  </a:solidFill>
                </a:rPr>
                <a:t>Аналитический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3A5495-9A96-4E7C-B17A-9AE3AD62E806}"/>
                </a:ext>
              </a:extLst>
            </p:cNvPr>
            <p:cNvSpPr/>
            <p:nvPr/>
          </p:nvSpPr>
          <p:spPr>
            <a:xfrm>
              <a:off x="6040521" y="939155"/>
              <a:ext cx="1876484" cy="1299459"/>
            </a:xfrm>
            <a:prstGeom prst="rect">
              <a:avLst/>
            </a:prstGeom>
            <a:solidFill>
              <a:srgbClr val="8F9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FFFFFF"/>
                  </a:solidFill>
                </a:rPr>
                <a:t>Технологический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4BC4BC4-CAC8-45D8-9747-8EE569546CA8}"/>
                </a:ext>
              </a:extLst>
            </p:cNvPr>
            <p:cNvSpPr/>
            <p:nvPr/>
          </p:nvSpPr>
          <p:spPr>
            <a:xfrm>
              <a:off x="1737045" y="2325424"/>
              <a:ext cx="1872208" cy="3357776"/>
            </a:xfrm>
            <a:prstGeom prst="rect">
              <a:avLst/>
            </a:prstGeom>
            <a:noFill/>
            <a:ln w="12700">
              <a:solidFill>
                <a:srgbClr val="EA55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80000" indent="-72000"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b="1" i="1" dirty="0">
                  <a:solidFill>
                    <a:srgbClr val="000000"/>
                  </a:solidFill>
                </a:rPr>
                <a:t>Аудит</a:t>
              </a:r>
              <a:r>
                <a:rPr lang="ru-RU" sz="1300" b="1" dirty="0">
                  <a:solidFill>
                    <a:srgbClr val="000000"/>
                  </a:solidFill>
                </a:rPr>
                <a:t>;</a:t>
              </a:r>
            </a:p>
            <a:p>
              <a:pPr marL="180000" indent="-72000"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b="1" i="1" dirty="0">
                  <a:solidFill>
                    <a:srgbClr val="000000"/>
                  </a:solidFill>
                </a:rPr>
                <a:t>GAP, анализ рисков и необходимые САРА</a:t>
              </a:r>
            </a:p>
            <a:p>
              <a:pPr marL="180000" indent="-72000"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dirty="0">
                  <a:solidFill>
                    <a:srgbClr val="000000"/>
                  </a:solidFill>
                </a:rPr>
                <a:t>Определение проектной команды и распределение ролей;</a:t>
              </a:r>
            </a:p>
            <a:p>
              <a:pPr marL="180000" indent="-72000"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dirty="0">
                  <a:solidFill>
                    <a:srgbClr val="000000"/>
                  </a:solidFill>
                </a:rPr>
                <a:t>Изучение продукта и документации;</a:t>
              </a:r>
            </a:p>
            <a:p>
              <a:pPr marL="180000" indent="-72000"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dirty="0">
                  <a:solidFill>
                    <a:srgbClr val="000000"/>
                  </a:solidFill>
                </a:rPr>
                <a:t>Выбор места передачи технологии;</a:t>
              </a:r>
            </a:p>
            <a:p>
              <a:pPr marL="180000" indent="-72000"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dirty="0">
                  <a:solidFill>
                    <a:srgbClr val="000000"/>
                  </a:solidFill>
                </a:rPr>
                <a:t>План трансфера;</a:t>
              </a:r>
            </a:p>
            <a:p>
              <a:pPr marL="180000" indent="-72000"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dirty="0">
                  <a:solidFill>
                    <a:srgbClr val="000000"/>
                  </a:solidFill>
                </a:rPr>
                <a:t>Документальное оформление проекта (протокол/отчет)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3B9F47-D366-4A9E-8437-95535FD0A86B}"/>
                </a:ext>
              </a:extLst>
            </p:cNvPr>
            <p:cNvSpPr/>
            <p:nvPr/>
          </p:nvSpPr>
          <p:spPr>
            <a:xfrm>
              <a:off x="3891399" y="2325424"/>
              <a:ext cx="1872208" cy="3357776"/>
            </a:xfrm>
            <a:prstGeom prst="rect">
              <a:avLst/>
            </a:prstGeom>
            <a:noFill/>
            <a:ln w="12700">
              <a:solidFill>
                <a:srgbClr val="4C9B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80000" indent="-180000">
                <a:lnSpc>
                  <a:spcPct val="110000"/>
                </a:lnSpc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b="1" i="1" dirty="0">
                  <a:solidFill>
                    <a:srgbClr val="000000"/>
                  </a:solidFill>
                </a:rPr>
                <a:t>Трансфер аналитических методик (АМТ)</a:t>
              </a:r>
            </a:p>
            <a:p>
              <a:pPr marL="180000" indent="-180000">
                <a:lnSpc>
                  <a:spcPct val="110000"/>
                </a:lnSpc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dirty="0">
                  <a:solidFill>
                    <a:srgbClr val="000000"/>
                  </a:solidFill>
                </a:rPr>
                <a:t>Перенос методик валидации очистки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D5C4B1-5234-4B68-AECD-8F72DC2E217E}"/>
                </a:ext>
              </a:extLst>
            </p:cNvPr>
            <p:cNvSpPr/>
            <p:nvPr/>
          </p:nvSpPr>
          <p:spPr>
            <a:xfrm>
              <a:off x="6045753" y="2325424"/>
              <a:ext cx="1872208" cy="3357776"/>
            </a:xfrm>
            <a:prstGeom prst="rect">
              <a:avLst/>
            </a:prstGeom>
            <a:noFill/>
            <a:ln w="12700">
              <a:solidFill>
                <a:srgbClr val="ABB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80000" indent="-180000">
                <a:lnSpc>
                  <a:spcPct val="110000"/>
                </a:lnSpc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dirty="0">
                  <a:solidFill>
                    <a:srgbClr val="000000"/>
                  </a:solidFill>
                </a:rPr>
                <a:t>Технологический трансфер</a:t>
              </a:r>
              <a:endParaRPr lang="en-US" sz="1300" dirty="0">
                <a:solidFill>
                  <a:srgbClr val="000000"/>
                </a:solidFill>
              </a:endParaRPr>
            </a:p>
            <a:p>
              <a:pPr marL="180000" indent="-180000">
                <a:lnSpc>
                  <a:spcPct val="110000"/>
                </a:lnSpc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dirty="0">
                  <a:solidFill>
                    <a:srgbClr val="000000"/>
                  </a:solidFill>
                </a:rPr>
                <a:t>Валидация очистки</a:t>
              </a:r>
              <a:endParaRPr lang="en-US" sz="1300" dirty="0">
                <a:solidFill>
                  <a:srgbClr val="000000"/>
                </a:solidFill>
              </a:endParaRPr>
            </a:p>
            <a:p>
              <a:pPr marL="180000" indent="-180000">
                <a:lnSpc>
                  <a:spcPct val="110000"/>
                </a:lnSpc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b="1" i="1" dirty="0">
                  <a:solidFill>
                    <a:srgbClr val="000000"/>
                  </a:solidFill>
                </a:rPr>
                <a:t>Валидация процесса</a:t>
              </a:r>
              <a:endParaRPr lang="en-US" sz="1300" b="1" i="1" dirty="0">
                <a:solidFill>
                  <a:srgbClr val="000000"/>
                </a:solidFill>
              </a:endParaRPr>
            </a:p>
            <a:p>
              <a:pPr marL="180000" indent="-180000">
                <a:lnSpc>
                  <a:spcPct val="110000"/>
                </a:lnSpc>
                <a:spcAft>
                  <a:spcPts val="600"/>
                </a:spcAft>
                <a:buClr>
                  <a:srgbClr val="EA5532"/>
                </a:buClr>
                <a:buFont typeface="Arial" pitchFamily="34" charset="0"/>
                <a:buChar char="•"/>
              </a:pPr>
              <a:r>
                <a:rPr lang="ru-RU" sz="1300" dirty="0">
                  <a:solidFill>
                    <a:srgbClr val="000000"/>
                  </a:solidFill>
                </a:rPr>
                <a:t>Коммерческий выпуск продукта</a:t>
              </a:r>
              <a:endParaRPr lang="en-US" sz="1300" dirty="0">
                <a:solidFill>
                  <a:srgbClr val="000000"/>
                </a:solidFill>
              </a:endParaRPr>
            </a:p>
            <a:p>
              <a:pPr marL="180000" indent="-180000">
                <a:lnSpc>
                  <a:spcPct val="110000"/>
                </a:lnSpc>
                <a:spcAft>
                  <a:spcPts val="600"/>
                </a:spcAft>
                <a:buClr>
                  <a:srgbClr val="EA5532"/>
                </a:buClr>
              </a:pPr>
              <a:endParaRPr lang="en-US" sz="1300" dirty="0">
                <a:solidFill>
                  <a:srgbClr val="000000"/>
                </a:solidFill>
              </a:endParaRPr>
            </a:p>
            <a:p>
              <a:pPr marL="180000" indent="-180000">
                <a:lnSpc>
                  <a:spcPct val="110000"/>
                </a:lnSpc>
                <a:spcAft>
                  <a:spcPts val="600"/>
                </a:spcAft>
                <a:buClr>
                  <a:srgbClr val="EA5532"/>
                </a:buClr>
              </a:pPr>
              <a:endParaRPr lang="en-US" sz="13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72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1">
            <a:extLst>
              <a:ext uri="{FF2B5EF4-FFF2-40B4-BE49-F238E27FC236}">
                <a16:creationId xmlns:a16="http://schemas.microsoft.com/office/drawing/2014/main" id="{506D7297-7CC8-401C-AEA6-236A69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6" y="264042"/>
            <a:ext cx="8761444" cy="422137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sz="3600" i="1" dirty="0"/>
              <a:t>Аудит</a:t>
            </a:r>
            <a:endParaRPr lang="en-GB" sz="3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43174-80BA-4C15-9CC3-33EB462D5566}"/>
              </a:ext>
            </a:extLst>
          </p:cNvPr>
          <p:cNvSpPr txBox="1"/>
          <p:nvPr/>
        </p:nvSpPr>
        <p:spPr>
          <a:xfrm>
            <a:off x="251670" y="1005260"/>
            <a:ext cx="88946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уровень технологий;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соответствие систем, помещений, оборудования требованиям;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организация системы обеспечения и контроля качества;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работу всех поддерживающих производство служб (например, закупка и контроль сырья и материалов, проведение ТО и ППР, ОКК, ООК, квалификация и валидация, утилиты предприятия, утилизация фармацевтических отходов и пр.);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возможность производства переносимого продукта с другими продуктами;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оценка промышленной безопасности и защиты окружающей среды, персонала (в соответствие с реалиями продукта), паспорт безопасности продукта- MSDS;</a:t>
            </a:r>
            <a:r>
              <a:rPr lang="ru-RU" b="1" dirty="0">
                <a:solidFill>
                  <a:srgbClr val="252525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74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1">
            <a:extLst>
              <a:ext uri="{FF2B5EF4-FFF2-40B4-BE49-F238E27FC236}">
                <a16:creationId xmlns:a16="http://schemas.microsoft.com/office/drawing/2014/main" id="{506D7297-7CC8-401C-AEA6-236A69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6" y="264042"/>
            <a:ext cx="8761444" cy="422137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z="3600" i="1" dirty="0"/>
              <a:t>GAP </a:t>
            </a:r>
            <a:r>
              <a:rPr lang="ru-RU" sz="3600" i="1" dirty="0"/>
              <a:t>и стандартизация документов</a:t>
            </a:r>
            <a:endParaRPr lang="en-GB" sz="3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43174-80BA-4C15-9CC3-33EB462D5566}"/>
              </a:ext>
            </a:extLst>
          </p:cNvPr>
          <p:cNvSpPr txBox="1"/>
          <p:nvPr/>
        </p:nvSpPr>
        <p:spPr>
          <a:xfrm>
            <a:off x="251670" y="1005260"/>
            <a:ext cx="889466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Разработка документов имеет огромное значение и влияние на успешность трансфера. К документам относятся: </a:t>
            </a:r>
            <a:endParaRPr lang="ru-RU" sz="20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отчет о фармацевтической разработке (качественный и количественный состав, производственная рецептура, описание технологии, протоколы производства и упаковки серий, регламенты, маршрутные карты, инструкции);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обоснование состава, технологии;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анализ рисков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спецификации (на сырье, на материалы, на полупродукты, на готовый продукт);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описание внутрипроизводственного контроля;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программа мониторинга стабильности;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материальные балансы, нормы расходов;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первичные записи (журналы, листы контроля и пр.)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…. </a:t>
            </a:r>
          </a:p>
          <a:p>
            <a:endParaRPr lang="ru-RU" sz="1800" b="1" i="0" u="none" strike="noStrike" baseline="0" dirty="0">
              <a:solidFill>
                <a:srgbClr val="25252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1">
            <a:extLst>
              <a:ext uri="{FF2B5EF4-FFF2-40B4-BE49-F238E27FC236}">
                <a16:creationId xmlns:a16="http://schemas.microsoft.com/office/drawing/2014/main" id="{506D7297-7CC8-401C-AEA6-236A69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6" y="264042"/>
            <a:ext cx="8761444" cy="422137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sz="3600" i="1" dirty="0"/>
              <a:t>Трансфер аналитических методик (АМТ)</a:t>
            </a:r>
            <a:endParaRPr lang="en-GB" sz="3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43174-80BA-4C15-9CC3-33EB462D5566}"/>
              </a:ext>
            </a:extLst>
          </p:cNvPr>
          <p:cNvSpPr txBox="1"/>
          <p:nvPr/>
        </p:nvSpPr>
        <p:spPr>
          <a:xfrm>
            <a:off x="382556" y="1172741"/>
            <a:ext cx="88946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Трансфер аналитических методик включает:</a:t>
            </a:r>
            <a:endParaRPr lang="en-US" sz="2400" b="0" i="0" u="none" strike="noStrike" baseline="0" dirty="0">
              <a:solidFill>
                <a:srgbClr val="002060"/>
              </a:solidFill>
              <a:latin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Передача знаний;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Оценка и заказ оборудования лаборатории;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Заказ необходимых реагентов;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Заказ необходимых стандартов;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Тренинг персонала;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Подготовка к АМТ;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Валидация АМТ и методов;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Финализация АМТ.</a:t>
            </a:r>
            <a:r>
              <a:rPr lang="ru-RU" sz="2400" b="1" i="0" u="none" strike="noStrike" baseline="0" dirty="0">
                <a:solidFill>
                  <a:srgbClr val="252525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9E580-C641-4F6F-A016-1A18D67BB6B1}"/>
              </a:ext>
            </a:extLst>
          </p:cNvPr>
          <p:cNvSpPr txBox="1"/>
          <p:nvPr/>
        </p:nvSpPr>
        <p:spPr>
          <a:xfrm>
            <a:off x="6533893" y="2635685"/>
            <a:ext cx="53444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С</a:t>
            </a:r>
            <a:r>
              <a:rPr lang="ru-RU" sz="20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</a:rPr>
              <a:t> помощью одного процесса (аналитического) мы оцениваем другой процесс (производственный).</a:t>
            </a:r>
            <a:r>
              <a:rPr lang="ru-RU" sz="1800" b="1" i="0" u="none" strike="noStrike" baseline="0" dirty="0">
                <a:solidFill>
                  <a:srgbClr val="252525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7F71413-8E50-4AE9-AA20-FC641E20F95F}"/>
              </a:ext>
            </a:extLst>
          </p:cNvPr>
          <p:cNvSpPr/>
          <p:nvPr/>
        </p:nvSpPr>
        <p:spPr>
          <a:xfrm>
            <a:off x="6174420" y="2440428"/>
            <a:ext cx="5410940" cy="1406179"/>
          </a:xfrm>
          <a:prstGeom prst="wedgeRoundRectCallout">
            <a:avLst>
              <a:gd name="adj1" fmla="val -38322"/>
              <a:gd name="adj2" fmla="val 102905"/>
              <a:gd name="adj3" fmla="val 16667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2506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1">
            <a:extLst>
              <a:ext uri="{FF2B5EF4-FFF2-40B4-BE49-F238E27FC236}">
                <a16:creationId xmlns:a16="http://schemas.microsoft.com/office/drawing/2014/main" id="{506D7297-7CC8-401C-AEA6-236A69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6" y="264042"/>
            <a:ext cx="8761444" cy="422137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sz="3600"/>
              <a:t>Валидация процесса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54D99-4671-4F4B-A372-E6CA67D71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2" y="864065"/>
            <a:ext cx="7870179" cy="4403643"/>
          </a:xfrm>
          <a:prstGeom prst="rect">
            <a:avLst/>
          </a:prstGeom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16B350F3-4A08-4CA3-A745-A6C7F5F000BF}"/>
              </a:ext>
            </a:extLst>
          </p:cNvPr>
          <p:cNvSpPr/>
          <p:nvPr/>
        </p:nvSpPr>
        <p:spPr>
          <a:xfrm>
            <a:off x="5220070" y="1056443"/>
            <a:ext cx="1828800" cy="603681"/>
          </a:xfrm>
          <a:prstGeom prst="chevr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28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655</Words>
  <Application>Microsoft Office PowerPoint</Application>
  <PresentationFormat>Широкоэкранный</PresentationFormat>
  <Paragraphs>164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Akzidenz-Grotesk Pro Medium</vt:lpstr>
      <vt:lpstr>Akzidenz-Grotesk Pro Regular</vt:lpstr>
      <vt:lpstr>Arial</vt:lpstr>
      <vt:lpstr>Calibri</vt:lpstr>
      <vt:lpstr>Calibri Light</vt:lpstr>
      <vt:lpstr>Lucida Sans Unicode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Локализации  новых продуктов </vt:lpstr>
      <vt:lpstr>Фазы трансфера</vt:lpstr>
      <vt:lpstr>Аудит</vt:lpstr>
      <vt:lpstr>GAP и стандартизация документов</vt:lpstr>
      <vt:lpstr>Трансфер аналитических методик (АМТ)</vt:lpstr>
      <vt:lpstr>Валидация процесса</vt:lpstr>
      <vt:lpstr>Завершение трансфера</vt:lpstr>
      <vt:lpstr>Презентация PowerPoint</vt:lpstr>
    </vt:vector>
  </TitlesOfParts>
  <Company>H-C.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Воронина</dc:creator>
  <cp:lastModifiedBy>Polina Bobyleva</cp:lastModifiedBy>
  <cp:revision>7</cp:revision>
  <dcterms:created xsi:type="dcterms:W3CDTF">2021-08-17T14:24:13Z</dcterms:created>
  <dcterms:modified xsi:type="dcterms:W3CDTF">2021-09-10T08:29:26Z</dcterms:modified>
</cp:coreProperties>
</file>