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Roboto Black"/>
      <p:bold r:id="rId15"/>
      <p:boldItalic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+bXJvW8SKkS+Bldm+clFK4pX0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4AE1CF-5436-47E1-AFFE-E9E12B8D5FA5}">
  <a:tblStyle styleId="{8D4AE1CF-5436-47E1-AFFE-E9E12B8D5FA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9EFF7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9EFF7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Black-bold.fntdata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font" Target="fonts/RobotoBlack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270534" y="2179162"/>
            <a:ext cx="8467023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Отличия и особенности обеспечения качества при производстве биологических препаратов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по качеству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АО «НПО «Микроген»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А. Михайлова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447675" y="304800"/>
            <a:ext cx="111632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Особенности биологических препаратов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447674" y="1395943"/>
            <a:ext cx="111632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Биологические лекарственные препараты - лекарственные препараты, действующее вещество которых произведено или выделено из биологического источника и для определения свойств и качества которых необходима комбинация биологических и физико-химических методов. 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0" y="5273727"/>
            <a:ext cx="12192000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отличие от лекарственных средств, производимых с использованием химических и физических методов, способных демонстрировать высокую степень надежности, производство биологических активных фармацевтических субстанций и лекарственных препаратов включает в себя использование биологических процессов и материалов, таких как культивирование клеток или экстрагирование материала из живых организмов. Эти процессы могут демонстрировать свойственную им изменчивость, что приводит к образованию побочных продуктов различной природы.  Это необходимо учитывать при разработке методов контроля на всех стадиях производства для минимизации вариабельности и уменьшения возможности контаминации и перекрестной контаминации.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1246910" y="2359019"/>
            <a:ext cx="9698180" cy="502355"/>
          </a:xfrm>
          <a:prstGeom prst="rect">
            <a:avLst/>
          </a:prstGeom>
          <a:solidFill>
            <a:srgbClr val="B9D1F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12A79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12A79"/>
                </a:solidFill>
                <a:latin typeface="Calibri"/>
                <a:ea typeface="Calibri"/>
                <a:cs typeface="Calibri"/>
                <a:sym typeface="Calibri"/>
              </a:rPr>
              <a:t>Биологические процессы и материалы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153520" y="3274837"/>
            <a:ext cx="3085530" cy="502355"/>
          </a:xfrm>
          <a:prstGeom prst="rect">
            <a:avLst/>
          </a:prstGeom>
          <a:solidFill>
            <a:srgbClr val="D8DF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12A79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012A79"/>
                </a:solidFill>
                <a:latin typeface="Calibri"/>
                <a:ea typeface="Calibri"/>
                <a:cs typeface="Calibri"/>
                <a:sym typeface="Calibri"/>
              </a:rPr>
              <a:t>Культивирование клеток</a:t>
            </a:r>
            <a:endParaRPr b="0" i="0" sz="1200" u="none" cap="none" strike="noStrike">
              <a:solidFill>
                <a:srgbClr val="012A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7935805" y="3178734"/>
            <a:ext cx="3147806" cy="598457"/>
          </a:xfrm>
          <a:prstGeom prst="rect">
            <a:avLst/>
          </a:prstGeom>
          <a:solidFill>
            <a:srgbClr val="D8DF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12A79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012A79"/>
                </a:solidFill>
                <a:latin typeface="Calibri"/>
                <a:ea typeface="Calibri"/>
                <a:cs typeface="Calibri"/>
                <a:sym typeface="Calibri"/>
              </a:rPr>
              <a:t>Экстрагирование биологического материала из живых организмов</a:t>
            </a:r>
            <a:endParaRPr b="0" i="0" sz="1200" u="none" cap="none" strike="noStrike">
              <a:solidFill>
                <a:srgbClr val="012A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2707470" y="4067195"/>
            <a:ext cx="6713620" cy="922483"/>
          </a:xfrm>
          <a:prstGeom prst="rect">
            <a:avLst/>
          </a:prstGeom>
          <a:solidFill>
            <a:srgbClr val="DDEFE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12A79"/>
              </a:buClr>
              <a:buSzPts val="1600"/>
              <a:buFont typeface="Arial"/>
              <a:buChar char="•"/>
            </a:pPr>
            <a:r>
              <a:rPr b="0" i="1" lang="ru-RU" sz="1600" u="none" cap="none" strike="noStrike">
                <a:solidFill>
                  <a:srgbClr val="012A79"/>
                </a:solidFill>
                <a:latin typeface="Calibri"/>
                <a:ea typeface="Calibri"/>
                <a:cs typeface="Calibri"/>
                <a:sym typeface="Calibri"/>
              </a:rPr>
              <a:t>Вариабельность процессов</a:t>
            </a:r>
            <a:endParaRPr b="0" i="0" sz="1600" u="none" cap="none" strike="noStrike">
              <a:solidFill>
                <a:srgbClr val="012A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5143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12A79"/>
              </a:buClr>
              <a:buSzPts val="1600"/>
              <a:buFont typeface="Arial"/>
              <a:buChar char="•"/>
            </a:pPr>
            <a:r>
              <a:rPr b="0" i="1" lang="ru-RU" sz="1600" u="none" cap="none" strike="noStrike">
                <a:solidFill>
                  <a:srgbClr val="012A79"/>
                </a:solidFill>
                <a:latin typeface="Calibri"/>
                <a:ea typeface="Calibri"/>
                <a:cs typeface="Calibri"/>
                <a:sym typeface="Calibri"/>
              </a:rPr>
              <a:t>Существенный диапазон побочных продуктов различной природы</a:t>
            </a:r>
            <a:endParaRPr b="0" i="0" sz="1600" u="none" cap="none" strike="noStrike">
              <a:solidFill>
                <a:srgbClr val="012A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5143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12A79"/>
              </a:buClr>
              <a:buSzPts val="1600"/>
              <a:buFont typeface="Arial"/>
              <a:buChar char="•"/>
            </a:pPr>
            <a:r>
              <a:rPr b="0" i="1" lang="ru-RU" sz="1600" u="none" cap="none" strike="noStrike">
                <a:solidFill>
                  <a:srgbClr val="012A79"/>
                </a:solidFill>
                <a:latin typeface="Calibri"/>
                <a:ea typeface="Calibri"/>
                <a:cs typeface="Calibri"/>
                <a:sym typeface="Calibri"/>
              </a:rPr>
              <a:t>Вероятность контаминации и перекрестной контаминации</a:t>
            </a:r>
            <a:endParaRPr b="0" i="0" sz="1600" u="none" cap="none" strike="noStrike">
              <a:solidFill>
                <a:srgbClr val="012A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Google Shape;96;p2"/>
          <p:cNvCxnSpPr>
            <a:stCxn id="92" idx="2"/>
            <a:endCxn id="93" idx="0"/>
          </p:cNvCxnSpPr>
          <p:nvPr/>
        </p:nvCxnSpPr>
        <p:spPr>
          <a:xfrm flipH="1">
            <a:off x="2696400" y="2861374"/>
            <a:ext cx="3399600" cy="413400"/>
          </a:xfrm>
          <a:prstGeom prst="straightConnector1">
            <a:avLst/>
          </a:prstGeom>
          <a:noFill/>
          <a:ln cap="flat" cmpd="sng" w="9525">
            <a:solidFill>
              <a:srgbClr val="4868A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7" name="Google Shape;97;p2"/>
          <p:cNvCxnSpPr/>
          <p:nvPr/>
        </p:nvCxnSpPr>
        <p:spPr>
          <a:xfrm>
            <a:off x="6071568" y="2808029"/>
            <a:ext cx="0" cy="1259166"/>
          </a:xfrm>
          <a:prstGeom prst="straightConnector1">
            <a:avLst/>
          </a:prstGeom>
          <a:noFill/>
          <a:ln cap="flat" cmpd="sng" w="9525">
            <a:solidFill>
              <a:srgbClr val="4868A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8" name="Google Shape;98;p2"/>
          <p:cNvCxnSpPr>
            <a:stCxn id="92" idx="2"/>
            <a:endCxn id="94" idx="0"/>
          </p:cNvCxnSpPr>
          <p:nvPr/>
        </p:nvCxnSpPr>
        <p:spPr>
          <a:xfrm>
            <a:off x="6096000" y="2861374"/>
            <a:ext cx="3413700" cy="317400"/>
          </a:xfrm>
          <a:prstGeom prst="straightConnector1">
            <a:avLst/>
          </a:prstGeom>
          <a:noFill/>
          <a:ln cap="flat" cmpd="sng" w="9525">
            <a:solidFill>
              <a:srgbClr val="4868A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9" name="Google Shape;99;p2"/>
          <p:cNvCxnSpPr>
            <a:stCxn id="93" idx="2"/>
            <a:endCxn id="95" idx="0"/>
          </p:cNvCxnSpPr>
          <p:nvPr/>
        </p:nvCxnSpPr>
        <p:spPr>
          <a:xfrm>
            <a:off x="2696285" y="3777192"/>
            <a:ext cx="3368100" cy="290100"/>
          </a:xfrm>
          <a:prstGeom prst="straightConnector1">
            <a:avLst/>
          </a:prstGeom>
          <a:noFill/>
          <a:ln cap="flat" cmpd="sng" w="9525">
            <a:solidFill>
              <a:srgbClr val="4868A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0" name="Google Shape;100;p2"/>
          <p:cNvCxnSpPr>
            <a:stCxn id="94" idx="2"/>
            <a:endCxn id="95" idx="0"/>
          </p:cNvCxnSpPr>
          <p:nvPr/>
        </p:nvCxnSpPr>
        <p:spPr>
          <a:xfrm flipH="1">
            <a:off x="6064208" y="3777191"/>
            <a:ext cx="3445500" cy="290100"/>
          </a:xfrm>
          <a:prstGeom prst="straightConnector1">
            <a:avLst/>
          </a:prstGeom>
          <a:noFill/>
          <a:ln cap="flat" cmpd="sng" w="9525">
            <a:solidFill>
              <a:srgbClr val="4868A7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447675" y="304800"/>
            <a:ext cx="111632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Основные факторы влияния</a:t>
            </a: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5712" y="4620214"/>
            <a:ext cx="3156288" cy="2198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1600993" y="1012686"/>
            <a:ext cx="8856662" cy="509789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•"/>
            </a:pPr>
            <a:r>
              <a:rPr b="1" i="0" lang="ru-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Биологический препарат</a:t>
            </a:r>
            <a:endParaRPr/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биомоделей для производства и контроля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•"/>
            </a:pPr>
            <a:r>
              <a:rPr b="0" i="0" lang="ru-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Производство в асептических условиях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•"/>
            </a:pPr>
            <a:r>
              <a:rPr b="0" i="0" lang="ru-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Типы продукции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•"/>
            </a:pPr>
            <a:r>
              <a:rPr b="0" i="0" lang="ru-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Технология производства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•"/>
            </a:pPr>
            <a:r>
              <a:rPr b="0" i="0" lang="ru-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Изменчивость процессов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•"/>
            </a:pPr>
            <a:r>
              <a:rPr b="0" i="0" lang="ru-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Длительность производства и контроля качества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•"/>
            </a:pPr>
            <a:r>
              <a:rPr b="0" i="0" lang="ru-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Биологические процессы и материалы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447675" y="304800"/>
            <a:ext cx="111632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Отличительные особенности требований </a:t>
            </a:r>
            <a:endParaRPr b="0" i="0" sz="4000" u="none" cap="none" strike="noStrik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3" name="Google Shape;113;p4"/>
          <p:cNvGraphicFramePr/>
          <p:nvPr/>
        </p:nvGraphicFramePr>
        <p:xfrm>
          <a:off x="0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{8D4AE1CF-5436-47E1-AFFE-E9E12B8D5FA5}</a:tableStyleId>
              </a:tblPr>
              <a:tblGrid>
                <a:gridCol w="1916850"/>
                <a:gridCol w="102751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/>
                        <a:t>ПЕРСОНАЛ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lang="ru-RU" sz="1400"/>
                        <a:t>обучение персонала, работающего в зонах производства и контроля качества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регулярные медицинские осмотры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риск контаминации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/>
                        <a:t>ПОМЕЩЕНИЕ И ОБОРУДОВАНИЕ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организация производства с учетом классов чистоты и каскадности</a:t>
                      </a:r>
                      <a:endParaRPr b="1" sz="1400"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планирование производственных процессов для минимизации риска контаминации посторонней микрофлорой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работа с живыми клетками в специально предназначенных производственных помещениях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наличие специализированных помещений для финишной обработки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/>
                        <a:t>системы воздухоподготовки должны исключать риск перекрестной контаминации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работа со стерильной продукцией в зонах с избыточным давлением; при работе с патогенными микроорганизмами -создание отрицательного перепада давления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/>
                        <a:t>мониторинг производственной среды с учетом вида активной фармацевтической субстанции, промежуточной, готовой продукции и стадии технологического процесса.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/>
                        <a:t>ИСХОДНОЕ СЫРЬЕ И МАТЕРИАЛЫ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/>
                        <a:t>использование исходного сырья и материалов от одобренных производителей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/>
                        <a:t>идентификация всех исходных материалов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/>
                        <a:t>испытания исходных материалов в соответствии с методиками регистрационного досье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проверка исходных материалов на наличие вирусов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/>
                        <a:t>СИСТЕМА ПОСЕВНОЙ КУЛЬТУРЫ И БАНКА КЛЕТОК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создание, поддержание главной и рабочей вирусных посевных культур и банков клеток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соответствие количества генераций требованиям спецификаций в регистрационном досье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создание системы посевных культур и банка клеток проводится в соответствующих условиях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документирование процесса создания системы посевных культур и банка клеток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соблюдение процедур по карантину и разрешению к использованию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создание, хранение, использование посевных культур и банков клеток проводится в условиях, обеспечивающий минимальный риск контаминации и изменения свойств 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хранение в герметичных, четко промаркированных емкостях при соответствующей температуре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447675" y="304800"/>
            <a:ext cx="111632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Отличительные особенности требований </a:t>
            </a:r>
            <a:endParaRPr/>
          </a:p>
        </p:txBody>
      </p:sp>
      <p:graphicFrame>
        <p:nvGraphicFramePr>
          <p:cNvPr id="119" name="Google Shape;119;p5"/>
          <p:cNvGraphicFramePr/>
          <p:nvPr/>
        </p:nvGraphicFramePr>
        <p:xfrm>
          <a:off x="0" y="14630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{8D4AE1CF-5436-47E1-AFFE-E9E12B8D5FA5}</a:tableStyleId>
              </a:tblPr>
              <a:tblGrid>
                <a:gridCol w="1916850"/>
                <a:gridCol w="102751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/>
                        <a:t>ЖИВОТНЫЕ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предотвращение и мониторинг инфекционных заболеваний у животных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контроль и регистрация основных показателей (возраст, пол, вес)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наличие системы идентификации в отношении животных, биологических агентов и проведенных испытаний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/>
                        <a:t>ПРИНЦИПЫ РАБОТЫ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валидация процесса производства на способность снижать количество вирусных частиц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lang="ru-RU" sz="1400"/>
                        <a:t>подтверждение ростовых свойств питательных сред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lang="ru-RU" sz="1400"/>
                        <a:t>контроль условий и правильности подсоединения сосудов при добавлении веществ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lang="ru-RU" sz="1400"/>
                        <a:t>контроль поступления сырья и материалов в производственные зоны 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оценка рисков при работе с контейнерами (ампулы, флаконы и т.п.), содержащими биологические агенты, проводится с учетом жизнеспособности и биологической классификации организмов с целью предотвращения контаминации лекарственных средств, производственной и окружающей среды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наличие изолированных зон для отдельных стадий производства (розлив, центрифугирование, смешивание продуктов, очистка, лиофильное высушивание)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lang="ru-RU" sz="1400"/>
                        <a:t>наличие системы, гарантирующей целостность и герметичность контейнеров после их наполнения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использование при  производстве ПБА II-IV групп патогенности, биомоделей (виварии), животных, как источников сырья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/>
                        <a:t>КОНТРОЛЬ КАЧЕСТВА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/>
                        <a:t>межоперационный контроль в процессе производства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ru-RU" sz="1400"/>
                        <a:t>контроль качества готовой продукции в соответствии с утвержденной регистрационной  документацией 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длительность или продолжительность контроля качества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методы контроля с использованием биологических моделей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для контроля используются иммунологические реакции (РИФ, РСК, ИФА и т.д.), требующие высокоточного дозирования и соблюдения условий транспортировки и хранения материалов и реактивов.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 использование при  контроле качества ПБА II-IV групп патогенности, биомоделей (виварии), животных, как источников сырья 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при входном и выпускающем контроле препаратов крови обязательны испытания на гемотрансфузионные инфекции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ru-RU" sz="1400"/>
                        <a:t>для проведения испытаний требуется создание, аттестация и поддержание в рабочем состоянии стандартных образцов предприятия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4695" y="4870856"/>
            <a:ext cx="2335536" cy="1913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/>
          <p:nvPr/>
        </p:nvSpPr>
        <p:spPr>
          <a:xfrm>
            <a:off x="447675" y="304800"/>
            <a:ext cx="1116329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Реалии и перспективы применения биологических препаратов</a:t>
            </a:r>
            <a:endParaRPr b="0" i="0" sz="4000" u="none" cap="none" strike="noStrik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0" y="1628239"/>
            <a:ext cx="12192000" cy="32932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Выполнение Национального календаря прививок с применением вакцин создает имунную прослойку населения и обеспечивает здоровье нации;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Профилактика природноочаговых инфекций (например- клещевого энцефалита) позволяет полноценно жить в эндемичных по данным нозологиям районах;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Применение пробиотиков способствует укреплению иммунитета и стимуляции роста собственной микрофлоры организма в течении всего периода жизни;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Использование бактериофагов в лечении широкого спектра заболеваний способствует снижению антибиотикорезистентности микроорганизмов, вследствие применения антибактериальных препаратов широкого спектра действия;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Препараты крови помогают в борьбе с заболеваниями инфекционной и неинфекционной природы, протекающими с осложнениями;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Применение аллергенов/аллергоидов в диагностике заболеваний аутоимунной природы позволяет выявить и лечить указанные заболевания, для снижения имунной реактогенности организма;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Экстренное применение сывороток против яда гадюки, противостолбнячной, противогангренозной позволяет избежать осложнений во внештатных ситуациях, угрожающих жизни.</a:t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6252911" y="4917970"/>
            <a:ext cx="535806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Появление новых инфекций диктует разработку новых биологических препаратов в сжатые периоды времени и способствует новым подходам к технологии производства, контроля, автоматизации имеющихся процессов для выпуска качественной продукции, удовлетворяющей современные потребности цивилизации.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/>
        </p:nvSpPr>
        <p:spPr>
          <a:xfrm>
            <a:off x="3858126" y="2062071"/>
            <a:ext cx="4475747" cy="184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marR="508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012A79"/>
                </a:solidFill>
                <a:latin typeface="Roboto Black"/>
                <a:ea typeface="Roboto Black"/>
                <a:cs typeface="Roboto Black"/>
                <a:sym typeface="Roboto Black"/>
              </a:rPr>
              <a:t>Спасибо за внимание!</a:t>
            </a:r>
            <a:endParaRPr sz="6000">
              <a:solidFill>
                <a:srgbClr val="012A79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4756070" y="5380964"/>
            <a:ext cx="6669919" cy="1477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A79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12A79"/>
                </a:solidFill>
                <a:latin typeface="Roboto"/>
                <a:ea typeface="Roboto"/>
                <a:cs typeface="Roboto"/>
                <a:sym typeface="Roboto"/>
              </a:rPr>
              <a:t>А. Михайлова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12A79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12A79"/>
                </a:solidFill>
                <a:latin typeface="Roboto"/>
                <a:ea typeface="Roboto"/>
                <a:cs typeface="Roboto"/>
                <a:sym typeface="Roboto"/>
              </a:rPr>
              <a:t>a.a.mikhailova@microgen.ru</a:t>
            </a:r>
            <a:endParaRPr b="0" i="0" sz="1600" u="none" cap="none" strike="noStrike">
              <a:solidFill>
                <a:srgbClr val="012A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2021-08-17T14:24:13Z</dcterms:created>
  <dc:creator>Ольга Воронина</dc:creator>
</cp:coreProperties>
</file>