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57" r:id="rId6"/>
    <p:sldId id="258" r:id="rId7"/>
    <p:sldId id="26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8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7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2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6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7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1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85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5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0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00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1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5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5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4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03CC-6FE4-4CE9-BB35-69C96CD17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071E-FA36-4D50-B974-B0C5D5C8C6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6EEA53-AFEF-124F-AA6D-FCD81E64A70D}"/>
              </a:ext>
            </a:extLst>
          </p:cNvPr>
          <p:cNvSpPr txBox="1"/>
          <p:nvPr/>
        </p:nvSpPr>
        <p:spPr>
          <a:xfrm>
            <a:off x="0" y="2332902"/>
            <a:ext cx="1219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Координация действий ЕС в период пандемии</a:t>
            </a:r>
            <a:r>
              <a:rPr lang="nl-BE" sz="4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 COVID-19:</a:t>
            </a:r>
            <a:endParaRPr lang="ru-RU" sz="4800" b="1" dirty="0" smtClean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BE" sz="4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Успех или</a:t>
            </a:r>
            <a:r>
              <a:rPr lang="nl-BE" sz="4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катастрофа</a:t>
            </a:r>
            <a:r>
              <a:rPr lang="nl-BE" sz="4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?</a:t>
            </a:r>
            <a:endParaRPr lang="nl-BE" sz="48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BE" sz="2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22 </a:t>
            </a:r>
            <a:r>
              <a:rPr lang="ru-RU" sz="2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сентября</a:t>
            </a:r>
            <a:r>
              <a:rPr lang="nl-BE" sz="28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BE" sz="28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2021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Санкт-Петербург </a:t>
            </a:r>
            <a:endParaRPr lang="nl-BE" sz="16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endParaRPr lang="nl-BE" sz="16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Доктор </a:t>
            </a:r>
            <a:r>
              <a:rPr lang="ru-RU" sz="2000" b="1" dirty="0" err="1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Жером</a:t>
            </a:r>
            <a:r>
              <a:rPr lang="ru-RU" sz="2000" b="1" dirty="0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merican Typewriter" panose="02090604020004020304" pitchFamily="18" charset="77"/>
              </a:rPr>
              <a:t>Лепантр</a:t>
            </a:r>
            <a:endParaRPr lang="nl-BE" sz="20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Представительство ЕС в России</a:t>
            </a:r>
            <a:endParaRPr lang="ru-RU" sz="2000" b="1" i="0" kern="1200" dirty="0">
              <a:solidFill>
                <a:schemeClr val="tx1"/>
              </a:solidFill>
              <a:effectLst/>
              <a:latin typeface="Akzidenz-Grotesk Pro Medium" panose="02000503030000020003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27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4E4EC3D7-C524-3742-B2AA-7CF80B78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52" y="0"/>
            <a:ext cx="3200400" cy="149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486A44-3586-4849-A81E-225F2B7AF761}"/>
              </a:ext>
            </a:extLst>
          </p:cNvPr>
          <p:cNvSpPr txBox="1"/>
          <p:nvPr/>
        </p:nvSpPr>
        <p:spPr>
          <a:xfrm>
            <a:off x="8763" y="30480"/>
            <a:ext cx="11163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American Typewriter" panose="02090604020004020304" pitchFamily="18" charset="77"/>
              </a:rPr>
              <a:t>EU COVID-19 in figures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Akzidenz-Grotesk Pro Regular" panose="02000503030000020003" pitchFamily="2" charset="0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0273F7A6-8866-A24D-999A-B46282765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976"/>
            <a:ext cx="3401568" cy="9305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8C4819-B0F4-1244-9C6D-22C20D3CB7D7}"/>
              </a:ext>
            </a:extLst>
          </p:cNvPr>
          <p:cNvSpPr txBox="1"/>
          <p:nvPr/>
        </p:nvSpPr>
        <p:spPr>
          <a:xfrm>
            <a:off x="5559552" y="-4736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/>
          </a:p>
        </p:txBody>
      </p:sp>
      <p:sp>
        <p:nvSpPr>
          <p:cNvPr id="12" name="Номер слайда">
            <a:extLst>
              <a:ext uri="{FF2B5EF4-FFF2-40B4-BE49-F238E27FC236}">
                <a16:creationId xmlns:a16="http://schemas.microsoft.com/office/drawing/2014/main" xmlns="" id="{46A097CC-3263-724F-A0EC-5A4031119052}"/>
              </a:ext>
            </a:extLst>
          </p:cNvPr>
          <p:cNvSpPr txBox="1">
            <a:spLocks/>
          </p:cNvSpPr>
          <p:nvPr/>
        </p:nvSpPr>
        <p:spPr>
          <a:xfrm>
            <a:off x="785420" y="242045"/>
            <a:ext cx="469035" cy="46166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aa-ET" smtClean="0"/>
              <a:pPr/>
              <a:t>2</a:t>
            </a:fld>
            <a:endParaRPr lang="aa-ET" dirty="0"/>
          </a:p>
        </p:txBody>
      </p:sp>
      <p:pic>
        <p:nvPicPr>
          <p:cNvPr id="13" name="Picture 12" descr="A picture containing shirt, umbrella&#10;&#10;Description automatically generated">
            <a:extLst>
              <a:ext uri="{FF2B5EF4-FFF2-40B4-BE49-F238E27FC236}">
                <a16:creationId xmlns:a16="http://schemas.microsoft.com/office/drawing/2014/main" xmlns="" id="{46CEEE71-A988-7845-BA45-99BB05F4C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5" y="312957"/>
            <a:ext cx="645460" cy="4819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7" y="1244857"/>
            <a:ext cx="8712483" cy="4898387"/>
          </a:xfrm>
          <a:prstGeom prst="rect">
            <a:avLst/>
          </a:prstGeom>
        </p:spPr>
      </p:pic>
      <p:pic>
        <p:nvPicPr>
          <p:cNvPr id="15" name="Picture 24" descr="Icon&#10;&#10;Description automatically generated">
            <a:extLst>
              <a:ext uri="{FF2B5EF4-FFF2-40B4-BE49-F238E27FC236}">
                <a16:creationId xmlns:a16="http://schemas.microsoft.com/office/drawing/2014/main" xmlns="" id="{9778A6DF-1FA6-014B-A2C7-665C1A0275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/>
          <a:stretch/>
        </p:blipFill>
        <p:spPr>
          <a:xfrm>
            <a:off x="2072402" y="3510116"/>
            <a:ext cx="683357" cy="751882"/>
          </a:xfrm>
          <a:prstGeom prst="rect">
            <a:avLst/>
          </a:prstGeom>
        </p:spPr>
      </p:pic>
      <p:pic>
        <p:nvPicPr>
          <p:cNvPr id="16" name="Picture 18" descr="A green and yellow logo&#10;&#10;Description automatically generated with low confidence">
            <a:extLst>
              <a:ext uri="{FF2B5EF4-FFF2-40B4-BE49-F238E27FC236}">
                <a16:creationId xmlns:a16="http://schemas.microsoft.com/office/drawing/2014/main" xmlns="" id="{F7D72079-4EDF-FD4B-808D-3526CA63D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12" y="4414683"/>
            <a:ext cx="704319" cy="704319"/>
          </a:xfrm>
          <a:prstGeom prst="rect">
            <a:avLst/>
          </a:prstGeom>
        </p:spPr>
      </p:pic>
      <p:pic>
        <p:nvPicPr>
          <p:cNvPr id="17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F1A7697B-10C5-B146-A651-F19AF1E961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01" y="4869262"/>
            <a:ext cx="544075" cy="499479"/>
          </a:xfrm>
          <a:prstGeom prst="rect">
            <a:avLst/>
          </a:prstGeom>
        </p:spPr>
      </p:pic>
      <p:pic>
        <p:nvPicPr>
          <p:cNvPr id="18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C3019EC4-919C-1A40-A734-2BE3BF480B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79" y="3035868"/>
            <a:ext cx="474247" cy="474247"/>
          </a:xfrm>
          <a:prstGeom prst="rect">
            <a:avLst/>
          </a:prstGeom>
        </p:spPr>
      </p:pic>
      <p:pic>
        <p:nvPicPr>
          <p:cNvPr id="20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DF2CDD52-22B3-0443-A903-54ABCA118E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96" y="2875722"/>
            <a:ext cx="933331" cy="9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6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486A44-3586-4849-A81E-225F2B7AF761}"/>
              </a:ext>
            </a:extLst>
          </p:cNvPr>
          <p:cNvSpPr txBox="1"/>
          <p:nvPr/>
        </p:nvSpPr>
        <p:spPr>
          <a:xfrm>
            <a:off x="447675" y="304800"/>
            <a:ext cx="11163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  <a:t>Трудное начало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Akzidenz-Grotesk Pro Regular" panose="02000503030000020003" pitchFamily="2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848D67C9-34B8-DD49-B751-5916AC6B8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9" y="1426787"/>
            <a:ext cx="1911927" cy="191192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158C02D9-2266-1A4C-90B6-005285D44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1" y="3691260"/>
            <a:ext cx="1991147" cy="1991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E40A54-6FA8-5743-A95A-6D07090C1AF3}"/>
              </a:ext>
            </a:extLst>
          </p:cNvPr>
          <p:cNvSpPr txBox="1"/>
          <p:nvPr/>
        </p:nvSpPr>
        <p:spPr>
          <a:xfrm>
            <a:off x="2909455" y="1727078"/>
            <a:ext cx="8763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American Typewriter" panose="02090604020004020304" pitchFamily="18" charset="77"/>
              </a:rPr>
              <a:t>Неверная информация об использовании масок</a:t>
            </a:r>
            <a:endParaRPr lang="aa-ET" sz="2800" b="1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American Typewriter" panose="02090604020004020304" pitchFamily="18" charset="77"/>
              </a:rPr>
              <a:t>Нехватка</a:t>
            </a:r>
            <a:r>
              <a:rPr lang="aa-ET" sz="2800" b="1" dirty="0" smtClean="0">
                <a:latin typeface="American Typewriter" panose="02090604020004020304" pitchFamily="18" charset="77"/>
              </a:rPr>
              <a:t> </a:t>
            </a:r>
            <a:r>
              <a:rPr lang="aa-ET" sz="2800" b="1" dirty="0">
                <a:latin typeface="American Typewriter" panose="02090604020004020304" pitchFamily="18" charset="77"/>
              </a:rPr>
              <a:t>– </a:t>
            </a:r>
            <a:r>
              <a:rPr lang="ru-RU" sz="2800" b="1" dirty="0">
                <a:latin typeface="American Typewriter" panose="02090604020004020304" pitchFamily="18" charset="77"/>
              </a:rPr>
              <a:t>к</a:t>
            </a:r>
            <a:r>
              <a:rPr lang="ru-RU" sz="2800" b="1" dirty="0" smtClean="0">
                <a:latin typeface="American Typewriter" panose="02090604020004020304" pitchFamily="18" charset="77"/>
              </a:rPr>
              <a:t>онкуренция между странами</a:t>
            </a:r>
            <a:endParaRPr lang="aa-ET" b="1" dirty="0">
              <a:latin typeface="American Typewriter" panose="02090604020004020304" pitchFamily="18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FAF101-AB3E-8641-B37C-EB0AFDEF2D06}"/>
              </a:ext>
            </a:extLst>
          </p:cNvPr>
          <p:cNvSpPr txBox="1"/>
          <p:nvPr/>
        </p:nvSpPr>
        <p:spPr>
          <a:xfrm>
            <a:off x="2909455" y="3763855"/>
            <a:ext cx="8496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>
                <a:latin typeface="American Typewriter" panose="02090604020004020304" pitchFamily="18" charset="77"/>
              </a:rPr>
              <a:t>Сомнительные </a:t>
            </a:r>
            <a:r>
              <a:rPr lang="ru-RU" sz="2800" b="1" dirty="0" smtClean="0">
                <a:latin typeface="American Typewriter" panose="02090604020004020304" pitchFamily="18" charset="77"/>
              </a:rPr>
              <a:t>предварительные соглашения по закупкам</a:t>
            </a:r>
            <a:endParaRPr lang="aa-ET" sz="2800" b="1" dirty="0" smtClean="0">
              <a:latin typeface="American Typewriter" panose="02090604020004020304" pitchFamily="18" charset="77"/>
            </a:endParaRPr>
          </a:p>
          <a:p>
            <a:r>
              <a:rPr lang="aa-ET" sz="2800" b="1" dirty="0" smtClean="0">
                <a:latin typeface="American Typewriter" panose="02090604020004020304" pitchFamily="18" charset="77"/>
              </a:rPr>
              <a:t>-  </a:t>
            </a:r>
            <a:r>
              <a:rPr lang="ru-RU" sz="2800" b="1" dirty="0" smtClean="0">
                <a:latin typeface="American Typewriter" panose="02090604020004020304" pitchFamily="18" charset="77"/>
              </a:rPr>
              <a:t>Дефицит вакцин в начале</a:t>
            </a:r>
            <a:r>
              <a:rPr lang="aa-ET" sz="2800" b="1" dirty="0" smtClean="0">
                <a:latin typeface="American Typewriter" panose="02090604020004020304" pitchFamily="18" charset="77"/>
              </a:rPr>
              <a:t> 2021</a:t>
            </a:r>
            <a:r>
              <a:rPr lang="ru-RU" sz="2800" b="1" dirty="0" smtClean="0">
                <a:latin typeface="American Typewriter" panose="02090604020004020304" pitchFamily="18" charset="77"/>
              </a:rPr>
              <a:t> г. </a:t>
            </a:r>
            <a:endParaRPr lang="aa-ET" sz="2800" b="1" dirty="0">
              <a:latin typeface="American Typewriter" panose="02090604020004020304" pitchFamily="18" charset="77"/>
            </a:endParaRP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F4AD135-A244-5941-96EB-180C85172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976"/>
            <a:ext cx="3401568" cy="930544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xmlns="" id="{BAFABDFF-5F92-334C-9C8D-77B271AF4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52" y="0"/>
            <a:ext cx="3200400" cy="14986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7ADB1477-BEA4-C541-91A9-AB84696855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52021" b="32312"/>
          <a:stretch/>
        </p:blipFill>
        <p:spPr>
          <a:xfrm>
            <a:off x="10058400" y="4946440"/>
            <a:ext cx="1599419" cy="1631537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3FF0F8D-7FFB-DF43-8975-A88EA72247DE}"/>
              </a:ext>
            </a:extLst>
          </p:cNvPr>
          <p:cNvSpPr txBox="1">
            <a:spLocks/>
          </p:cNvSpPr>
          <p:nvPr/>
        </p:nvSpPr>
        <p:spPr>
          <a:xfrm>
            <a:off x="785420" y="242045"/>
            <a:ext cx="469035" cy="46166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aa-ET" smtClean="0"/>
              <a:pPr/>
              <a:t>3</a:t>
            </a:fld>
            <a:endParaRPr lang="aa-ET" dirty="0"/>
          </a:p>
        </p:txBody>
      </p:sp>
      <p:pic>
        <p:nvPicPr>
          <p:cNvPr id="16" name="Picture 15" descr="A picture containing shirt, umbrella&#10;&#10;Description automatically generated">
            <a:extLst>
              <a:ext uri="{FF2B5EF4-FFF2-40B4-BE49-F238E27FC236}">
                <a16:creationId xmlns:a16="http://schemas.microsoft.com/office/drawing/2014/main" xmlns="" id="{74EBBA8A-2312-3E44-9917-630F19637E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5" y="312957"/>
            <a:ext cx="645460" cy="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486A44-3586-4849-A81E-225F2B7AF761}"/>
              </a:ext>
            </a:extLst>
          </p:cNvPr>
          <p:cNvSpPr txBox="1"/>
          <p:nvPr/>
        </p:nvSpPr>
        <p:spPr>
          <a:xfrm>
            <a:off x="447675" y="304800"/>
            <a:ext cx="11163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  <a:t>Стратегия ЕС по вакцинам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Akzidenz-Grotesk Pro Regular" panose="02000503030000020003" pitchFamily="2" charset="0"/>
            </a:endParaRPr>
          </a:p>
        </p:txBody>
      </p:sp>
      <p:pic>
        <p:nvPicPr>
          <p:cNvPr id="3" name="Picture 2" descr="A close-up of a flag&#10;&#10;Description automatically generated with medium confidence">
            <a:extLst>
              <a:ext uri="{FF2B5EF4-FFF2-40B4-BE49-F238E27FC236}">
                <a16:creationId xmlns:a16="http://schemas.microsoft.com/office/drawing/2014/main" xmlns="" id="{D0973596-94A6-1046-A692-C53B98908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319463"/>
            <a:ext cx="7789732" cy="3894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8B78C4-3F3A-6F4E-8A3D-B33C58C58F4F}"/>
              </a:ext>
            </a:extLst>
          </p:cNvPr>
          <p:cNvSpPr txBox="1"/>
          <p:nvPr/>
        </p:nvSpPr>
        <p:spPr>
          <a:xfrm>
            <a:off x="8553785" y="1344927"/>
            <a:ext cx="3057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merican Typewriter" panose="02090604020004020304" pitchFamily="18" charset="77"/>
              </a:rPr>
              <a:t>70% взрослого населения вакцинировано</a:t>
            </a:r>
            <a:endParaRPr lang="aa-ET" sz="2800" b="1" dirty="0">
              <a:latin typeface="American Typewriter" panose="02090604020004020304" pitchFamily="18" charset="7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4B5F5FFD-F86A-CF48-8EB0-129179580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 r="5837" b="32312"/>
          <a:stretch/>
        </p:blipFill>
        <p:spPr>
          <a:xfrm>
            <a:off x="9358890" y="2707481"/>
            <a:ext cx="1635803" cy="1668651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ADC19C5-ADC6-CC4F-91BB-8F93EFD58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80" y="4922577"/>
            <a:ext cx="1600200" cy="163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12C15A-6D43-C24F-B8F6-F11BD40890BC}"/>
              </a:ext>
            </a:extLst>
          </p:cNvPr>
          <p:cNvSpPr txBox="1"/>
          <p:nvPr/>
        </p:nvSpPr>
        <p:spPr>
          <a:xfrm>
            <a:off x="3923070" y="5459551"/>
            <a:ext cx="603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merican Typewriter" panose="02090604020004020304" pitchFamily="18" charset="77"/>
              </a:rPr>
              <a:t>Международное сотрудничество</a:t>
            </a:r>
            <a:endParaRPr lang="aa-ET" sz="2800" b="1" dirty="0">
              <a:latin typeface="American Typewriter" panose="02090604020004020304" pitchFamily="18" charset="77"/>
            </a:endParaRPr>
          </a:p>
          <a:p>
            <a:pPr algn="ctr"/>
            <a:r>
              <a:rPr lang="aa-ET" sz="2800" b="1" dirty="0">
                <a:latin typeface="American Typewriter" panose="02090604020004020304" pitchFamily="18" charset="77"/>
              </a:rPr>
              <a:t>(COVAX, GAVI)</a:t>
            </a:r>
          </a:p>
        </p:txBody>
      </p:sp>
      <p:sp>
        <p:nvSpPr>
          <p:cNvPr id="9" name="Номер слайда">
            <a:extLst>
              <a:ext uri="{FF2B5EF4-FFF2-40B4-BE49-F238E27FC236}">
                <a16:creationId xmlns:a16="http://schemas.microsoft.com/office/drawing/2014/main" xmlns="" id="{A8978ED7-7803-D94B-9C4C-2386BEC44265}"/>
              </a:ext>
            </a:extLst>
          </p:cNvPr>
          <p:cNvSpPr txBox="1">
            <a:spLocks/>
          </p:cNvSpPr>
          <p:nvPr/>
        </p:nvSpPr>
        <p:spPr>
          <a:xfrm>
            <a:off x="785420" y="242045"/>
            <a:ext cx="469035" cy="46166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aa-ET" smtClean="0"/>
              <a:pPr/>
              <a:t>4</a:t>
            </a:fld>
            <a:endParaRPr lang="aa-ET" dirty="0"/>
          </a:p>
        </p:txBody>
      </p:sp>
      <p:pic>
        <p:nvPicPr>
          <p:cNvPr id="10" name="Picture 9" descr="A picture containing shirt, umbrella&#10;&#10;Description automatically generated">
            <a:extLst>
              <a:ext uri="{FF2B5EF4-FFF2-40B4-BE49-F238E27FC236}">
                <a16:creationId xmlns:a16="http://schemas.microsoft.com/office/drawing/2014/main" xmlns="" id="{C94EE9D8-4AF9-3B46-AA47-F9AA0F7354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5" y="312957"/>
            <a:ext cx="645460" cy="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486A44-3586-4849-A81E-225F2B7AF761}"/>
              </a:ext>
            </a:extLst>
          </p:cNvPr>
          <p:cNvSpPr txBox="1"/>
          <p:nvPr/>
        </p:nvSpPr>
        <p:spPr>
          <a:xfrm>
            <a:off x="166560" y="284870"/>
            <a:ext cx="1116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E7E6E6">
                    <a:lumMod val="50000"/>
                  </a:srgbClr>
                </a:solidFill>
                <a:latin typeface="Akzidenz-Grotesk Pro Regular" panose="02000503030000020003" pitchFamily="2" charset="0"/>
              </a:rPr>
              <a:t>Цифровые </a:t>
            </a:r>
            <a:r>
              <a:rPr lang="ru-RU" sz="3600" b="1" dirty="0" err="1" smtClean="0">
                <a:solidFill>
                  <a:srgbClr val="E7E6E6">
                    <a:lumMod val="50000"/>
                  </a:srgbClr>
                </a:solidFill>
                <a:latin typeface="Akzidenz-Grotesk Pro Regular" panose="02000503030000020003" pitchFamily="2" charset="0"/>
              </a:rPr>
              <a:t>ковид</a:t>
            </a:r>
            <a:r>
              <a:rPr lang="ru-RU" sz="3600" b="1" dirty="0" smtClean="0">
                <a:solidFill>
                  <a:srgbClr val="E7E6E6">
                    <a:lumMod val="50000"/>
                  </a:srgbClr>
                </a:solidFill>
                <a:latin typeface="Akzidenz-Grotesk Pro Regular" panose="02000503030000020003" pitchFamily="2" charset="0"/>
              </a:rPr>
              <a:t>-сертификаты ЕС</a:t>
            </a:r>
            <a:endParaRPr lang="ru-RU" sz="3600" b="1" dirty="0">
              <a:solidFill>
                <a:srgbClr val="E7E6E6">
                  <a:lumMod val="50000"/>
                </a:srgbClr>
              </a:solidFill>
              <a:latin typeface="Akzidenz-Grotesk Pro Regular" panose="0200050303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9CCAD8-C85F-6143-82EE-7D73DE6E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" y="1193800"/>
            <a:ext cx="1567895" cy="40177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3ADBDB-D35D-274A-877C-F4AD9EE8AA21}"/>
              </a:ext>
            </a:extLst>
          </p:cNvPr>
          <p:cNvSpPr txBox="1"/>
          <p:nvPr/>
        </p:nvSpPr>
        <p:spPr>
          <a:xfrm>
            <a:off x="1557807" y="1671794"/>
            <a:ext cx="30716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Вакцинирование</a:t>
            </a: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Отрицательный</a:t>
            </a:r>
          </a:p>
          <a:p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    результат теста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на </a:t>
            </a:r>
            <a:r>
              <a:rPr lang="en-US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COVID-19</a:t>
            </a: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Выздоровление</a:t>
            </a: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5FDC43-71CE-C849-9DB0-E2EEF5C83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98" y="1317851"/>
            <a:ext cx="1828800" cy="1866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6F8D20-9DBF-174F-8E8D-73E66800572B}"/>
              </a:ext>
            </a:extLst>
          </p:cNvPr>
          <p:cNvSpPr txBox="1"/>
          <p:nvPr/>
        </p:nvSpPr>
        <p:spPr>
          <a:xfrm>
            <a:off x="7755852" y="3846051"/>
            <a:ext cx="4436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Бесплатно</a:t>
            </a: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Действительны в странах ЕС и Шенгена</a:t>
            </a: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Национальный язык</a:t>
            </a:r>
            <a:r>
              <a:rPr lang="aa-ET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 </a:t>
            </a:r>
            <a:r>
              <a:rPr lang="aa-ET" sz="2400" b="1" dirty="0">
                <a:latin typeface="American Typewriter" panose="02090604020004020304" pitchFamily="18" charset="77"/>
                <a:cs typeface="Arial" panose="020B0604020202020204" pitchFamily="34" charset="0"/>
              </a:rPr>
              <a:t>+ 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merican Typewriter" panose="02090604020004020304" pitchFamily="18" charset="77"/>
                <a:cs typeface="Arial" panose="020B0604020202020204" pitchFamily="34" charset="0"/>
              </a:rPr>
              <a:t>Эквивалентный </a:t>
            </a:r>
            <a:r>
              <a:rPr lang="ru-RU" sz="2400" b="1" dirty="0" smtClean="0">
                <a:latin typeface="American Typewriter" panose="02090604020004020304" pitchFamily="18" charset="77"/>
                <a:cs typeface="Arial" panose="020B0604020202020204" pitchFamily="34" charset="0"/>
              </a:rPr>
              <a:t>механизм</a:t>
            </a:r>
            <a:endParaRPr lang="aa-ET" sz="2400" b="1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F13FDB4C-90FB-0C42-890F-79F900ABE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96" y="1193800"/>
            <a:ext cx="2801332" cy="53801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ABF90B-A79E-334D-A82C-63EFE0F6B4A7}"/>
              </a:ext>
            </a:extLst>
          </p:cNvPr>
          <p:cNvSpPr txBox="1"/>
          <p:nvPr/>
        </p:nvSpPr>
        <p:spPr>
          <a:xfrm>
            <a:off x="9431205" y="1394388"/>
            <a:ext cx="26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Действительность</a:t>
            </a:r>
            <a:r>
              <a:rPr lang="aa-ET" dirty="0" smtClean="0"/>
              <a:t> </a:t>
            </a:r>
            <a:r>
              <a:rPr lang="ru-RU" dirty="0" smtClean="0"/>
              <a:t>и</a:t>
            </a:r>
            <a:r>
              <a:rPr lang="aa-ET" dirty="0" smtClean="0"/>
              <a:t> </a:t>
            </a:r>
            <a:endParaRPr lang="en-US" dirty="0" smtClean="0"/>
          </a:p>
          <a:p>
            <a:pPr algn="ctr"/>
            <a:r>
              <a:rPr lang="ru-RU" dirty="0" smtClean="0"/>
              <a:t>подлинность</a:t>
            </a:r>
            <a:endParaRPr lang="aa-ET" dirty="0"/>
          </a:p>
          <a:p>
            <a:pPr algn="ctr"/>
            <a:r>
              <a:rPr lang="ru-RU" dirty="0" smtClean="0"/>
              <a:t>могут быть легко проверены</a:t>
            </a:r>
            <a:endParaRPr lang="aa-ET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EC532BDF-9653-2E4D-9B60-3325E20BBF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 r="5837" b="32312"/>
          <a:stretch/>
        </p:blipFill>
        <p:spPr>
          <a:xfrm>
            <a:off x="10511958" y="2543711"/>
            <a:ext cx="1635803" cy="1668651"/>
          </a:xfrm>
          <a:prstGeom prst="rect">
            <a:avLst/>
          </a:prstGeom>
        </p:spPr>
      </p:pic>
      <p:sp>
        <p:nvSpPr>
          <p:cNvPr id="13" name="Номер слайда">
            <a:extLst>
              <a:ext uri="{FF2B5EF4-FFF2-40B4-BE49-F238E27FC236}">
                <a16:creationId xmlns:a16="http://schemas.microsoft.com/office/drawing/2014/main" xmlns="" id="{9145CA4D-2081-6A4C-ADE6-281199C44153}"/>
              </a:ext>
            </a:extLst>
          </p:cNvPr>
          <p:cNvSpPr txBox="1">
            <a:spLocks/>
          </p:cNvSpPr>
          <p:nvPr/>
        </p:nvSpPr>
        <p:spPr>
          <a:xfrm>
            <a:off x="785420" y="242045"/>
            <a:ext cx="469035" cy="46166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aa-ET" smtClean="0"/>
              <a:pPr/>
              <a:t>5</a:t>
            </a:fld>
            <a:endParaRPr lang="aa-ET" dirty="0"/>
          </a:p>
        </p:txBody>
      </p:sp>
      <p:pic>
        <p:nvPicPr>
          <p:cNvPr id="16" name="Picture 15" descr="A picture containing shirt, umbrella&#10;&#10;Description automatically generated">
            <a:extLst>
              <a:ext uri="{FF2B5EF4-FFF2-40B4-BE49-F238E27FC236}">
                <a16:creationId xmlns:a16="http://schemas.microsoft.com/office/drawing/2014/main" xmlns="" id="{DA3CE3B6-17D0-7445-94BB-93BE25861A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5" y="312957"/>
            <a:ext cx="645460" cy="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8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7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905</TotalTime>
  <Words>104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Akzidenz-Grotesk Pro Medium</vt:lpstr>
      <vt:lpstr>Akzidenz-Grotesk Pro Regular</vt:lpstr>
      <vt:lpstr>American Typewriter</vt:lpstr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H-C.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Воронина</dc:creator>
  <cp:lastModifiedBy>Анна Андриянова</cp:lastModifiedBy>
  <cp:revision>33</cp:revision>
  <cp:lastPrinted>2021-09-15T16:46:18Z</cp:lastPrinted>
  <dcterms:created xsi:type="dcterms:W3CDTF">2021-08-17T14:24:13Z</dcterms:created>
  <dcterms:modified xsi:type="dcterms:W3CDTF">2021-09-21T09:34:15Z</dcterms:modified>
</cp:coreProperties>
</file>