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image14.jpg" ContentType="image/jpg"/>
  <Override PartName="/ppt/media/image15.jpg" ContentType="image/jpg"/>
  <Override PartName="/ppt/media/image16.jpg" ContentType="image/jpg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1" r:id="rId7"/>
    <p:sldId id="262" r:id="rId8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  <a:defRPr lang="ru-RU"/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go="http://customooxmlschemas.google.com/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v="urn:schemas-microsoft-com:vml" r:id="rId15" roundtripDataSignature="AMtx7mhUIl8KcDmHZ05SN7p8I4C3STWr3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C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customschemas.google.com/relationships/presentationmetadata" Target="metadata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200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pPr rtl="0"/>
            <a:endParaRPr/>
          </a:p>
        </p:txBody>
      </p:sp>
    </p:spTree>
    <p:extLst>
      <p:ext uri="{BB962C8B-B14F-4D97-AF65-F5344CB8AC3E}">
        <p14:creationId xmlns:p14="http://schemas.microsoft.com/office/powerpoint/2010/main" val="265996388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0336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5197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3363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7628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6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9724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pPr rtl="0"/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652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418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721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05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332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50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29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255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742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30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rtl="0"/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rtl="0"/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rtl="0"/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 rtl="0"/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 rtl="0"/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63" name="Google Shape;63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 rtl="0"/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 rtl="0"/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fld id="{39A203CC-6FE4-4CE9-BB35-69C96CD172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>
                <a:buClrTx/>
                <a:buFontTx/>
                <a:buNone/>
              </a:pPr>
              <a:t>22.09.2021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fld id="{3344071E-FA36-4D50-B974-B0C5D5C8C603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>
                <a:buClrTx/>
                <a:buFontTx/>
                <a:buNone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618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jpg"/><Relationship Id="rId7" Type="http://schemas.openxmlformats.org/officeDocument/2006/relationships/image" Target="../media/image1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.jp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4;p1">
            <a:extLst>
              <a:ext uri="{FF2B5EF4-FFF2-40B4-BE49-F238E27FC236}">
                <a16:creationId xmlns:a16="http://schemas.microsoft.com/office/drawing/2014/main" xmlns="" id="{85D2E623-BED1-4EB3-8229-3BCF0D66704A}"/>
              </a:ext>
            </a:extLst>
          </p:cNvPr>
          <p:cNvSpPr txBox="1"/>
          <p:nvPr/>
        </p:nvSpPr>
        <p:spPr>
          <a:xfrm>
            <a:off x="1816959" y="568513"/>
            <a:ext cx="2431191" cy="830956"/>
          </a:xfrm>
          <a:prstGeom prst="rect">
            <a:avLst/>
          </a:prstGeom>
          <a:solidFill>
            <a:srgbClr val="232C57"/>
          </a:solidFill>
          <a:ln>
            <a:noFill/>
          </a:ln>
        </p:spPr>
        <p:txBody>
          <a:bodyPr spcFirstLastPara="1" wrap="square" lIns="91425" tIns="45700" rIns="91425" bIns="45700" rtlCol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МИНПРОМТОРГ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РОССИИ</a:t>
            </a:r>
            <a:endParaRPr sz="11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84;p1">
            <a:extLst>
              <a:ext uri="{FF2B5EF4-FFF2-40B4-BE49-F238E27FC236}">
                <a16:creationId xmlns:a16="http://schemas.microsoft.com/office/drawing/2014/main" xmlns="" id="{F06632F1-0915-49FC-9400-6A3F9433DFC1}"/>
              </a:ext>
            </a:extLst>
          </p:cNvPr>
          <p:cNvSpPr txBox="1"/>
          <p:nvPr/>
        </p:nvSpPr>
        <p:spPr>
          <a:xfrm>
            <a:off x="6560410" y="753179"/>
            <a:ext cx="1259616" cy="369291"/>
          </a:xfrm>
          <a:prstGeom prst="rect">
            <a:avLst/>
          </a:prstGeom>
          <a:solidFill>
            <a:srgbClr val="232C57"/>
          </a:solidFill>
          <a:ln>
            <a:noFill/>
          </a:ln>
        </p:spPr>
        <p:txBody>
          <a:bodyPr spcFirstLastPara="1" wrap="square" lIns="91425" tIns="45700" rIns="91425" bIns="45700" rtlCol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 ВСЕРОССИЙСКАЯ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GMP-КОНФЕРЕНЦИЯ</a:t>
            </a:r>
            <a:endParaRPr sz="3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object 8"/>
          <p:cNvSpPr txBox="1"/>
          <p:nvPr/>
        </p:nvSpPr>
        <p:spPr>
          <a:xfrm>
            <a:off x="1477510" y="2462327"/>
            <a:ext cx="8946693" cy="26590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 rtl="0"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25400" rtl="0">
              <a:lnSpc>
                <a:spcPct val="100000"/>
              </a:lnSpc>
              <a:spcBef>
                <a:spcPts val="95"/>
              </a:spcBef>
            </a:pPr>
            <a:r>
              <a:rPr lang="ru-RU" sz="3600" spc="-5" dirty="0">
                <a:solidFill>
                  <a:srgbClr val="FFFFFF"/>
                </a:solidFill>
                <a:latin typeface="Arial"/>
                <a:cs typeface="Arial"/>
              </a:rPr>
              <a:t>Кубинский</a:t>
            </a:r>
            <a:r>
              <a:rPr lang="ru-RU" sz="36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3600" spc="-5" dirty="0">
                <a:solidFill>
                  <a:srgbClr val="FFFFFF"/>
                </a:solidFill>
                <a:latin typeface="Arial"/>
                <a:cs typeface="Arial"/>
              </a:rPr>
              <a:t>опыт</a:t>
            </a:r>
            <a:r>
              <a:rPr lang="ru-RU" sz="36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3600" spc="-5" dirty="0">
                <a:solidFill>
                  <a:srgbClr val="FFFFFF"/>
                </a:solidFill>
                <a:latin typeface="Arial"/>
                <a:cs typeface="Arial"/>
              </a:rPr>
              <a:t>регулирования </a:t>
            </a:r>
            <a:r>
              <a:rPr lang="en-US" sz="3600" spc="-5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3600" spc="-5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ru-RU" sz="3600" spc="-5" dirty="0">
                <a:solidFill>
                  <a:srgbClr val="FFFFFF"/>
                </a:solidFill>
                <a:latin typeface="Arial"/>
                <a:cs typeface="Arial"/>
              </a:rPr>
              <a:t>в контексте</a:t>
            </a:r>
            <a:r>
              <a:rPr lang="ru-RU" sz="3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3600" spc="-5" dirty="0">
                <a:solidFill>
                  <a:srgbClr val="FFFFFF"/>
                </a:solidFill>
                <a:latin typeface="Arial"/>
                <a:cs typeface="Arial"/>
              </a:rPr>
              <a:t>переноса</a:t>
            </a:r>
            <a:r>
              <a:rPr lang="ru-RU" sz="3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3600" spc="-5" dirty="0">
                <a:solidFill>
                  <a:srgbClr val="FFFFFF"/>
                </a:solidFill>
                <a:latin typeface="Arial"/>
                <a:cs typeface="Arial"/>
              </a:rPr>
              <a:t>технологии</a:t>
            </a:r>
            <a:r>
              <a:rPr lang="ru-RU" sz="3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3600" spc="-5" dirty="0">
                <a:solidFill>
                  <a:srgbClr val="FFFFFF"/>
                </a:solidFill>
                <a:latin typeface="Arial"/>
                <a:cs typeface="Arial"/>
              </a:rPr>
              <a:t>производства</a:t>
            </a:r>
            <a:r>
              <a:rPr lang="ru-RU" sz="3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3600" spc="-5" dirty="0">
                <a:solidFill>
                  <a:srgbClr val="FFFFFF"/>
                </a:solidFill>
                <a:latin typeface="Arial"/>
                <a:cs typeface="Arial"/>
              </a:rPr>
              <a:t>биологических</a:t>
            </a:r>
            <a:r>
              <a:rPr lang="ru-RU" sz="3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3600" spc="-5" dirty="0">
                <a:solidFill>
                  <a:srgbClr val="FFFFFF"/>
                </a:solidFill>
                <a:latin typeface="Arial"/>
                <a:cs typeface="Arial"/>
              </a:rPr>
              <a:t>продуктов</a:t>
            </a:r>
            <a:endParaRPr sz="3600" dirty="0">
              <a:latin typeface="Arial"/>
              <a:cs typeface="Arial"/>
            </a:endParaRPr>
          </a:p>
          <a:p>
            <a:pPr rtl="0">
              <a:lnSpc>
                <a:spcPct val="100000"/>
              </a:lnSpc>
            </a:pPr>
            <a:endParaRPr sz="4000" dirty="0">
              <a:latin typeface="Arial"/>
              <a:cs typeface="Arial"/>
            </a:endParaRPr>
          </a:p>
          <a:p>
            <a:pPr marL="3302000" rtl="0">
              <a:lnSpc>
                <a:spcPct val="100000"/>
              </a:lnSpc>
            </a:pPr>
            <a:r>
              <a:rPr lang="ru-RU" sz="2400" spc="-5" dirty="0">
                <a:solidFill>
                  <a:srgbClr val="FFFFFF"/>
                </a:solidFill>
                <a:latin typeface="Arial"/>
                <a:cs typeface="Arial"/>
              </a:rPr>
              <a:t>Магистр наук</a:t>
            </a:r>
            <a:r>
              <a:rPr lang="ru-RU" sz="2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2400" dirty="0" err="1">
                <a:solidFill>
                  <a:srgbClr val="FFFFFF"/>
                </a:solidFill>
                <a:latin typeface="Arial"/>
                <a:cs typeface="Arial"/>
              </a:rPr>
              <a:t>Лизетт</a:t>
            </a:r>
            <a:r>
              <a:rPr lang="ru-RU"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2400" spc="-5" dirty="0" err="1" smtClean="0">
                <a:solidFill>
                  <a:srgbClr val="FFFFFF"/>
                </a:solidFill>
                <a:latin typeface="Arial"/>
                <a:cs typeface="Arial"/>
              </a:rPr>
              <a:t>Перез</a:t>
            </a:r>
            <a:r>
              <a:rPr lang="ru-RU" sz="24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2400" spc="-5" dirty="0" err="1">
                <a:solidFill>
                  <a:srgbClr val="FFFFFF"/>
                </a:solidFill>
                <a:latin typeface="Arial"/>
                <a:cs typeface="Arial"/>
              </a:rPr>
              <a:t>Охеда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84;p1">
            <a:extLst>
              <a:ext uri="{FF2B5EF4-FFF2-40B4-BE49-F238E27FC236}">
                <a16:creationId xmlns:a16="http://schemas.microsoft.com/office/drawing/2014/main" xmlns="" id="{4857DDA0-D7AF-4992-BC3F-C4D381C4BBD4}"/>
              </a:ext>
            </a:extLst>
          </p:cNvPr>
          <p:cNvSpPr txBox="1"/>
          <p:nvPr/>
        </p:nvSpPr>
        <p:spPr>
          <a:xfrm>
            <a:off x="10589485" y="613443"/>
            <a:ext cx="1259616" cy="36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rtlCol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VI ВСЕРОССИЙСКАЯ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GMP-КОНФЕРЕНЦИЯ</a:t>
            </a:r>
            <a:endParaRPr sz="3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object 9"/>
          <p:cNvSpPr txBox="1"/>
          <p:nvPr/>
        </p:nvSpPr>
        <p:spPr>
          <a:xfrm>
            <a:off x="7315200" y="2042541"/>
            <a:ext cx="3457574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ctr" rtl="0">
              <a:lnSpc>
                <a:spcPct val="100000"/>
              </a:lnSpc>
              <a:spcBef>
                <a:spcPts val="105"/>
              </a:spcBef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Передача</a:t>
            </a:r>
            <a:r>
              <a:rPr sz="4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4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endParaRPr sz="4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AutoShape 3"/>
          <p:cNvSpPr>
            <a:spLocks noChangeArrowheads="1"/>
          </p:cNvSpPr>
          <p:nvPr/>
        </p:nvSpPr>
        <p:spPr bwMode="ltGray">
          <a:xfrm>
            <a:off x="1094511" y="909851"/>
            <a:ext cx="5880100" cy="44958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24001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54" name="object 3"/>
          <p:cNvGrpSpPr/>
          <p:nvPr/>
        </p:nvGrpSpPr>
        <p:grpSpPr>
          <a:xfrm>
            <a:off x="1162524" y="2625969"/>
            <a:ext cx="4064635" cy="2159635"/>
            <a:chOff x="810768" y="2113788"/>
            <a:chExt cx="4064635" cy="2159635"/>
          </a:xfrm>
        </p:grpSpPr>
        <p:pic>
          <p:nvPicPr>
            <p:cNvPr id="55" name="object 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3722" y="2126742"/>
              <a:ext cx="4038600" cy="990600"/>
            </a:xfrm>
            <a:prstGeom prst="rect">
              <a:avLst/>
            </a:prstGeom>
          </p:spPr>
        </p:pic>
        <p:sp>
          <p:nvSpPr>
            <p:cNvPr id="56" name="object 5"/>
            <p:cNvSpPr/>
            <p:nvPr/>
          </p:nvSpPr>
          <p:spPr>
            <a:xfrm>
              <a:off x="823722" y="2126742"/>
              <a:ext cx="4038600" cy="990600"/>
            </a:xfrm>
            <a:custGeom>
              <a:avLst/>
              <a:gdLst/>
              <a:ahLst/>
              <a:cxnLst/>
              <a:rect l="l" t="t" r="r" b="b"/>
              <a:pathLst>
                <a:path w="4038600" h="990600">
                  <a:moveTo>
                    <a:pt x="0" y="90170"/>
                  </a:moveTo>
                  <a:lnTo>
                    <a:pt x="7088" y="55078"/>
                  </a:lnTo>
                  <a:lnTo>
                    <a:pt x="26419" y="26416"/>
                  </a:lnTo>
                  <a:lnTo>
                    <a:pt x="55089" y="7088"/>
                  </a:lnTo>
                  <a:lnTo>
                    <a:pt x="90195" y="0"/>
                  </a:lnTo>
                  <a:lnTo>
                    <a:pt x="3948429" y="0"/>
                  </a:lnTo>
                  <a:lnTo>
                    <a:pt x="3983521" y="7088"/>
                  </a:lnTo>
                  <a:lnTo>
                    <a:pt x="4012183" y="26416"/>
                  </a:lnTo>
                  <a:lnTo>
                    <a:pt x="4031511" y="55078"/>
                  </a:lnTo>
                  <a:lnTo>
                    <a:pt x="4038600" y="90170"/>
                  </a:lnTo>
                  <a:lnTo>
                    <a:pt x="4038600" y="900430"/>
                  </a:lnTo>
                  <a:lnTo>
                    <a:pt x="4031511" y="935521"/>
                  </a:lnTo>
                  <a:lnTo>
                    <a:pt x="4012183" y="964184"/>
                  </a:lnTo>
                  <a:lnTo>
                    <a:pt x="3983521" y="983511"/>
                  </a:lnTo>
                  <a:lnTo>
                    <a:pt x="3948429" y="990600"/>
                  </a:lnTo>
                  <a:lnTo>
                    <a:pt x="90195" y="990600"/>
                  </a:lnTo>
                  <a:lnTo>
                    <a:pt x="55089" y="983511"/>
                  </a:lnTo>
                  <a:lnTo>
                    <a:pt x="26419" y="964183"/>
                  </a:lnTo>
                  <a:lnTo>
                    <a:pt x="7088" y="935521"/>
                  </a:lnTo>
                  <a:lnTo>
                    <a:pt x="0" y="900430"/>
                  </a:lnTo>
                  <a:lnTo>
                    <a:pt x="0" y="9017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rtl="0"/>
              <a:endParaRPr/>
            </a:p>
          </p:txBody>
        </p:sp>
        <p:pic>
          <p:nvPicPr>
            <p:cNvPr id="57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3722" y="3269741"/>
              <a:ext cx="4038600" cy="990600"/>
            </a:xfrm>
            <a:prstGeom prst="rect">
              <a:avLst/>
            </a:prstGeom>
          </p:spPr>
        </p:pic>
        <p:sp>
          <p:nvSpPr>
            <p:cNvPr id="58" name="object 7"/>
            <p:cNvSpPr/>
            <p:nvPr/>
          </p:nvSpPr>
          <p:spPr>
            <a:xfrm>
              <a:off x="823722" y="3269741"/>
              <a:ext cx="4038600" cy="990600"/>
            </a:xfrm>
            <a:custGeom>
              <a:avLst/>
              <a:gdLst/>
              <a:ahLst/>
              <a:cxnLst/>
              <a:rect l="l" t="t" r="r" b="b"/>
              <a:pathLst>
                <a:path w="4038600" h="990600">
                  <a:moveTo>
                    <a:pt x="0" y="90170"/>
                  </a:moveTo>
                  <a:lnTo>
                    <a:pt x="7088" y="55078"/>
                  </a:lnTo>
                  <a:lnTo>
                    <a:pt x="26419" y="26416"/>
                  </a:lnTo>
                  <a:lnTo>
                    <a:pt x="55089" y="7088"/>
                  </a:lnTo>
                  <a:lnTo>
                    <a:pt x="90195" y="0"/>
                  </a:lnTo>
                  <a:lnTo>
                    <a:pt x="3948429" y="0"/>
                  </a:lnTo>
                  <a:lnTo>
                    <a:pt x="3983521" y="7088"/>
                  </a:lnTo>
                  <a:lnTo>
                    <a:pt x="4012183" y="26416"/>
                  </a:lnTo>
                  <a:lnTo>
                    <a:pt x="4031511" y="55078"/>
                  </a:lnTo>
                  <a:lnTo>
                    <a:pt x="4038600" y="90170"/>
                  </a:lnTo>
                  <a:lnTo>
                    <a:pt x="4038600" y="900430"/>
                  </a:lnTo>
                  <a:lnTo>
                    <a:pt x="4031511" y="935521"/>
                  </a:lnTo>
                  <a:lnTo>
                    <a:pt x="4012183" y="964184"/>
                  </a:lnTo>
                  <a:lnTo>
                    <a:pt x="3983521" y="983511"/>
                  </a:lnTo>
                  <a:lnTo>
                    <a:pt x="3948429" y="990600"/>
                  </a:lnTo>
                  <a:lnTo>
                    <a:pt x="90195" y="990600"/>
                  </a:lnTo>
                  <a:lnTo>
                    <a:pt x="55089" y="983511"/>
                  </a:lnTo>
                  <a:lnTo>
                    <a:pt x="26419" y="964184"/>
                  </a:lnTo>
                  <a:lnTo>
                    <a:pt x="7088" y="935521"/>
                  </a:lnTo>
                  <a:lnTo>
                    <a:pt x="0" y="900430"/>
                  </a:lnTo>
                  <a:lnTo>
                    <a:pt x="0" y="9017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rtl="0"/>
              <a:endParaRPr/>
            </a:p>
          </p:txBody>
        </p:sp>
      </p:grpSp>
      <p:sp>
        <p:nvSpPr>
          <p:cNvPr id="59" name="AutoShape 4"/>
          <p:cNvSpPr>
            <a:spLocks noChangeArrowheads="1"/>
          </p:cNvSpPr>
          <p:nvPr/>
        </p:nvSpPr>
        <p:spPr bwMode="blackWhite">
          <a:xfrm>
            <a:off x="1188559" y="1547241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100000">
                <a:srgbClr val="9272AC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5782" tIns="47891" rIns="95782" bIns="47891" anchor="ctr"/>
          <a:lstStyle/>
          <a:p>
            <a:pPr algn="ctr" defTabSz="957263" eaLnBrk="0" hangingPunct="0"/>
            <a:r>
              <a:rPr lang="ru-RU" sz="2400" spc="-5">
                <a:solidFill>
                  <a:srgbClr val="FFFFFF"/>
                </a:solidFill>
              </a:rPr>
              <a:t>Национальная  политика</a:t>
            </a:r>
            <a:endParaRPr lang="en-US" sz="2400" b="1" dirty="0">
              <a:solidFill>
                <a:schemeClr val="bg1"/>
              </a:solidFill>
              <a:latin typeface="Akzidenz-Grotesk Pro Medium" panose="02000503030000020003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5089" y="2867454"/>
            <a:ext cx="3243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8105" algn="ctr">
              <a:spcBef>
                <a:spcPts val="100"/>
              </a:spcBef>
            </a:pPr>
            <a:r>
              <a:rPr lang="ru-RU" sz="1800" b="1" spc="-5" dirty="0" smtClean="0">
                <a:solidFill>
                  <a:srgbClr val="FFFFFF"/>
                </a:solidFill>
              </a:rPr>
              <a:t>Производственные мощности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6778" y="395405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800" b="1" dirty="0">
                <a:solidFill>
                  <a:srgbClr val="FFFFFF"/>
                </a:solidFill>
              </a:rPr>
              <a:t>Руководящие принципы </a:t>
            </a:r>
            <a:br>
              <a:rPr lang="ru-RU" sz="1800" b="1" dirty="0">
                <a:solidFill>
                  <a:srgbClr val="FFFFFF"/>
                </a:solidFill>
              </a:rPr>
            </a:br>
            <a:r>
              <a:rPr lang="ru-RU" sz="1800" b="1" dirty="0">
                <a:solidFill>
                  <a:srgbClr val="FFFFFF"/>
                </a:solidFill>
              </a:rPr>
              <a:t>и </a:t>
            </a:r>
            <a:r>
              <a:rPr lang="ru-RU" sz="1800" b="1" spc="-5" dirty="0">
                <a:solidFill>
                  <a:srgbClr val="FFFFFF"/>
                </a:solidFill>
              </a:rPr>
              <a:t>нормативно-правовые акты</a:t>
            </a: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84;p1">
            <a:extLst>
              <a:ext uri="{FF2B5EF4-FFF2-40B4-BE49-F238E27FC236}">
                <a16:creationId xmlns:a16="http://schemas.microsoft.com/office/drawing/2014/main" xmlns="" id="{B6DB6BB1-84FE-4A52-A95F-038CA2E7E5E3}"/>
              </a:ext>
            </a:extLst>
          </p:cNvPr>
          <p:cNvSpPr txBox="1"/>
          <p:nvPr/>
        </p:nvSpPr>
        <p:spPr>
          <a:xfrm>
            <a:off x="10589485" y="613443"/>
            <a:ext cx="1259616" cy="36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rtlCol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VI ВСЕРОССИЙСКАЯ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GMP-КОНФЕРЕНЦИЯ</a:t>
            </a:r>
            <a:endParaRPr sz="3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object 2"/>
          <p:cNvSpPr txBox="1">
            <a:spLocks noGrp="1"/>
          </p:cNvSpPr>
          <p:nvPr>
            <p:ph type="title"/>
          </p:nvPr>
        </p:nvSpPr>
        <p:spPr>
          <a:xfrm>
            <a:off x="1776465" y="280619"/>
            <a:ext cx="7543026" cy="702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95"/>
              </a:spcBef>
            </a:pPr>
            <a:r>
              <a:rPr lang="ru-RU" spc="-35" dirty="0" smtClean="0"/>
              <a:t>Передача технологий на Кубе</a:t>
            </a:r>
            <a:endParaRPr lang="ru-RU" spc="-5" dirty="0"/>
          </a:p>
        </p:txBody>
      </p:sp>
      <p:grpSp>
        <p:nvGrpSpPr>
          <p:cNvPr id="30" name="object 3"/>
          <p:cNvGrpSpPr/>
          <p:nvPr/>
        </p:nvGrpSpPr>
        <p:grpSpPr>
          <a:xfrm>
            <a:off x="320040" y="1304544"/>
            <a:ext cx="11779250" cy="3260090"/>
            <a:chOff x="320040" y="1304544"/>
            <a:chExt cx="11779250" cy="3260090"/>
          </a:xfrm>
        </p:grpSpPr>
        <p:pic>
          <p:nvPicPr>
            <p:cNvPr id="31" name="object 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06795" y="1391412"/>
              <a:ext cx="3662172" cy="3171444"/>
            </a:xfrm>
            <a:prstGeom prst="rect">
              <a:avLst/>
            </a:prstGeom>
          </p:spPr>
        </p:pic>
        <p:pic>
          <p:nvPicPr>
            <p:cNvPr id="32" name="object 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70981" y="1323594"/>
              <a:ext cx="3613403" cy="3130295"/>
            </a:xfrm>
            <a:prstGeom prst="rect">
              <a:avLst/>
            </a:prstGeom>
          </p:spPr>
        </p:pic>
        <p:sp>
          <p:nvSpPr>
            <p:cNvPr id="33" name="object 6"/>
            <p:cNvSpPr/>
            <p:nvPr/>
          </p:nvSpPr>
          <p:spPr>
            <a:xfrm>
              <a:off x="5570981" y="1323594"/>
              <a:ext cx="3613785" cy="3130550"/>
            </a:xfrm>
            <a:custGeom>
              <a:avLst/>
              <a:gdLst/>
              <a:ahLst/>
              <a:cxnLst/>
              <a:rect l="l" t="t" r="r" b="b"/>
              <a:pathLst>
                <a:path w="3613784" h="3130550">
                  <a:moveTo>
                    <a:pt x="0" y="0"/>
                  </a:moveTo>
                  <a:lnTo>
                    <a:pt x="3097911" y="0"/>
                  </a:lnTo>
                  <a:lnTo>
                    <a:pt x="3613403" y="1565147"/>
                  </a:lnTo>
                  <a:lnTo>
                    <a:pt x="3097911" y="3130295"/>
                  </a:lnTo>
                  <a:lnTo>
                    <a:pt x="0" y="3130295"/>
                  </a:lnTo>
                  <a:lnTo>
                    <a:pt x="515492" y="1565147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EAEAEA"/>
              </a:solidFill>
            </a:ln>
          </p:spPr>
          <p:txBody>
            <a:bodyPr wrap="square" lIns="0" tIns="0" rIns="0" bIns="0" rtlCol="0"/>
            <a:lstStyle/>
            <a:p>
              <a:pPr rtl="0"/>
              <a:endParaRPr/>
            </a:p>
          </p:txBody>
        </p:sp>
        <p:pic>
          <p:nvPicPr>
            <p:cNvPr id="34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57044" y="1391412"/>
              <a:ext cx="4201667" cy="3172968"/>
            </a:xfrm>
            <a:prstGeom prst="rect">
              <a:avLst/>
            </a:prstGeom>
          </p:spPr>
        </p:pic>
        <p:pic>
          <p:nvPicPr>
            <p:cNvPr id="35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22754" y="1323594"/>
              <a:ext cx="4151376" cy="3131819"/>
            </a:xfrm>
            <a:prstGeom prst="rect">
              <a:avLst/>
            </a:prstGeom>
          </p:spPr>
        </p:pic>
        <p:sp>
          <p:nvSpPr>
            <p:cNvPr id="36" name="object 9"/>
            <p:cNvSpPr/>
            <p:nvPr/>
          </p:nvSpPr>
          <p:spPr>
            <a:xfrm>
              <a:off x="2222754" y="1323594"/>
              <a:ext cx="4151629" cy="3131820"/>
            </a:xfrm>
            <a:custGeom>
              <a:avLst/>
              <a:gdLst/>
              <a:ahLst/>
              <a:cxnLst/>
              <a:rect l="l" t="t" r="r" b="b"/>
              <a:pathLst>
                <a:path w="4151629" h="3131820">
                  <a:moveTo>
                    <a:pt x="0" y="0"/>
                  </a:moveTo>
                  <a:lnTo>
                    <a:pt x="3592576" y="0"/>
                  </a:lnTo>
                  <a:lnTo>
                    <a:pt x="4151376" y="1565909"/>
                  </a:lnTo>
                  <a:lnTo>
                    <a:pt x="3592576" y="3131819"/>
                  </a:lnTo>
                  <a:lnTo>
                    <a:pt x="0" y="3131819"/>
                  </a:lnTo>
                  <a:lnTo>
                    <a:pt x="558800" y="1565909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EAEAEA"/>
              </a:solidFill>
            </a:ln>
          </p:spPr>
          <p:txBody>
            <a:bodyPr wrap="square" lIns="0" tIns="0" rIns="0" bIns="0" rtlCol="0"/>
            <a:lstStyle/>
            <a:p>
              <a:pPr rtl="0"/>
              <a:endParaRPr/>
            </a:p>
          </p:txBody>
        </p:sp>
        <p:pic>
          <p:nvPicPr>
            <p:cNvPr id="37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3380" y="1391412"/>
              <a:ext cx="3396996" cy="3172968"/>
            </a:xfrm>
            <a:prstGeom prst="rect">
              <a:avLst/>
            </a:prstGeom>
          </p:spPr>
        </p:pic>
        <p:pic>
          <p:nvPicPr>
            <p:cNvPr id="38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39090" y="1323594"/>
              <a:ext cx="3346704" cy="3131692"/>
            </a:xfrm>
            <a:prstGeom prst="rect">
              <a:avLst/>
            </a:prstGeom>
          </p:spPr>
        </p:pic>
        <p:sp>
          <p:nvSpPr>
            <p:cNvPr id="39" name="object 12"/>
            <p:cNvSpPr/>
            <p:nvPr/>
          </p:nvSpPr>
          <p:spPr>
            <a:xfrm>
              <a:off x="339090" y="1323594"/>
              <a:ext cx="3347085" cy="3131820"/>
            </a:xfrm>
            <a:custGeom>
              <a:avLst/>
              <a:gdLst/>
              <a:ahLst/>
              <a:cxnLst/>
              <a:rect l="l" t="t" r="r" b="b"/>
              <a:pathLst>
                <a:path w="3347085" h="3131820">
                  <a:moveTo>
                    <a:pt x="0" y="0"/>
                  </a:moveTo>
                  <a:lnTo>
                    <a:pt x="2787904" y="0"/>
                  </a:lnTo>
                  <a:lnTo>
                    <a:pt x="3346704" y="1565909"/>
                  </a:lnTo>
                  <a:lnTo>
                    <a:pt x="2787904" y="3131692"/>
                  </a:lnTo>
                  <a:lnTo>
                    <a:pt x="0" y="3131692"/>
                  </a:lnTo>
                  <a:lnTo>
                    <a:pt x="558761" y="1565909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EAEAEA"/>
              </a:solidFill>
            </a:ln>
          </p:spPr>
          <p:txBody>
            <a:bodyPr wrap="square" lIns="0" tIns="0" rIns="0" bIns="0" rtlCol="0"/>
            <a:lstStyle/>
            <a:p>
              <a:pPr rtl="0"/>
              <a:endParaRPr/>
            </a:p>
          </p:txBody>
        </p:sp>
        <p:pic>
          <p:nvPicPr>
            <p:cNvPr id="40" name="object 1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674608" y="1431036"/>
              <a:ext cx="3424428" cy="3093720"/>
            </a:xfrm>
            <a:prstGeom prst="rect">
              <a:avLst/>
            </a:prstGeom>
          </p:spPr>
        </p:pic>
        <p:pic>
          <p:nvPicPr>
            <p:cNvPr id="41" name="object 1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638794" y="1363218"/>
              <a:ext cx="3375659" cy="3052572"/>
            </a:xfrm>
            <a:prstGeom prst="rect">
              <a:avLst/>
            </a:prstGeom>
          </p:spPr>
        </p:pic>
        <p:sp>
          <p:nvSpPr>
            <p:cNvPr id="42" name="object 15"/>
            <p:cNvSpPr/>
            <p:nvPr/>
          </p:nvSpPr>
          <p:spPr>
            <a:xfrm>
              <a:off x="8638794" y="1363218"/>
              <a:ext cx="3375660" cy="3053080"/>
            </a:xfrm>
            <a:custGeom>
              <a:avLst/>
              <a:gdLst/>
              <a:ahLst/>
              <a:cxnLst/>
              <a:rect l="l" t="t" r="r" b="b"/>
              <a:pathLst>
                <a:path w="3375659" h="3053079">
                  <a:moveTo>
                    <a:pt x="0" y="0"/>
                  </a:moveTo>
                  <a:lnTo>
                    <a:pt x="2872994" y="0"/>
                  </a:lnTo>
                  <a:lnTo>
                    <a:pt x="3375659" y="1526286"/>
                  </a:lnTo>
                  <a:lnTo>
                    <a:pt x="2872994" y="3052572"/>
                  </a:lnTo>
                  <a:lnTo>
                    <a:pt x="0" y="3052572"/>
                  </a:lnTo>
                  <a:lnTo>
                    <a:pt x="502665" y="1526286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EAEAEA"/>
              </a:solidFill>
            </a:ln>
          </p:spPr>
          <p:txBody>
            <a:bodyPr wrap="square" lIns="0" tIns="0" rIns="0" bIns="0" rtlCol="0"/>
            <a:lstStyle/>
            <a:p>
              <a:pPr rtl="0"/>
              <a:endParaRPr/>
            </a:p>
          </p:txBody>
        </p:sp>
      </p:grpSp>
      <p:sp>
        <p:nvSpPr>
          <p:cNvPr id="43" name="object 16"/>
          <p:cNvSpPr txBox="1"/>
          <p:nvPr/>
        </p:nvSpPr>
        <p:spPr>
          <a:xfrm>
            <a:off x="1002588" y="1982688"/>
            <a:ext cx="2339796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270" algn="ctr" rtl="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FFFFFF"/>
                </a:solidFill>
                <a:latin typeface="Arial"/>
                <a:cs typeface="Arial"/>
              </a:rPr>
              <a:t>Политика: </a:t>
            </a:r>
            <a:r>
              <a:rPr lang="ru-RU" sz="2000" b="1" spc="-5" dirty="0">
                <a:solidFill>
                  <a:srgbClr val="FFFFFF"/>
                </a:solidFill>
                <a:latin typeface="Arial"/>
                <a:cs typeface="Arial"/>
              </a:rPr>
              <a:t>содействие сотрудничеству между развивающимися странами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5" name="object 17"/>
          <p:cNvSpPr txBox="1"/>
          <p:nvPr/>
        </p:nvSpPr>
        <p:spPr>
          <a:xfrm>
            <a:off x="3846300" y="1828800"/>
            <a:ext cx="2239010" cy="2166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 rtl="0">
              <a:lnSpc>
                <a:spcPct val="100000"/>
              </a:lnSpc>
              <a:spcBef>
                <a:spcPts val="95"/>
              </a:spcBef>
            </a:pPr>
            <a:r>
              <a:rPr lang="ru-RU" sz="2000" b="1" spc="-5" dirty="0">
                <a:solidFill>
                  <a:srgbClr val="FFFFFF"/>
                </a:solidFill>
                <a:latin typeface="Arial"/>
                <a:cs typeface="Arial"/>
              </a:rPr>
              <a:t>Акцент </a:t>
            </a:r>
            <a:r>
              <a:rPr lang="ru-RU"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на передачу технологий по линии Юг-Юг</a:t>
            </a:r>
            <a:r>
              <a:rPr lang="ru-RU" sz="2000" b="1" spc="-110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000" dirty="0">
              <a:latin typeface="Arial"/>
              <a:cs typeface="Arial"/>
            </a:endParaRPr>
          </a:p>
          <a:p>
            <a:pPr marL="60960" marR="57150" algn="ctr" rtl="0">
              <a:lnSpc>
                <a:spcPct val="100000"/>
              </a:lnSpc>
              <a:spcBef>
                <a:spcPts val="5"/>
              </a:spcBef>
            </a:pPr>
            <a:r>
              <a:rPr lang="ru-RU" sz="2000" b="1" spc="-5" dirty="0">
                <a:solidFill>
                  <a:srgbClr val="FFFFFF"/>
                </a:solidFill>
                <a:latin typeface="Arial"/>
                <a:cs typeface="Arial"/>
              </a:rPr>
              <a:t>Китай, Индия, Алжир,</a:t>
            </a:r>
            <a:endParaRPr sz="2000" dirty="0">
              <a:latin typeface="Arial"/>
              <a:cs typeface="Arial"/>
            </a:endParaRPr>
          </a:p>
          <a:p>
            <a:pPr algn="ctr" rtl="0">
              <a:lnSpc>
                <a:spcPct val="100000"/>
              </a:lnSpc>
            </a:pPr>
            <a:r>
              <a:rPr lang="ru-RU" sz="2000" b="1" spc="-10" dirty="0">
                <a:solidFill>
                  <a:srgbClr val="FFFFFF"/>
                </a:solidFill>
                <a:latin typeface="Arial"/>
                <a:cs typeface="Arial"/>
              </a:rPr>
              <a:t>Вьетнам...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6" name="object 18"/>
          <p:cNvSpPr txBox="1"/>
          <p:nvPr/>
        </p:nvSpPr>
        <p:spPr>
          <a:xfrm>
            <a:off x="6575742" y="2574552"/>
            <a:ext cx="198183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 rtl="0">
              <a:lnSpc>
                <a:spcPct val="100000"/>
              </a:lnSpc>
              <a:spcBef>
                <a:spcPts val="100"/>
              </a:spcBef>
            </a:pPr>
            <a:r>
              <a:rPr lang="ru-RU" sz="2000" b="1" spc="-5" dirty="0">
                <a:solidFill>
                  <a:srgbClr val="FFFFFF"/>
                </a:solidFill>
                <a:latin typeface="Arial"/>
                <a:cs typeface="Arial"/>
              </a:rPr>
              <a:t>Биотехнологии </a:t>
            </a:r>
            <a:r>
              <a:rPr lang="ru-RU" sz="2000" b="1" dirty="0">
                <a:solidFill>
                  <a:srgbClr val="FFFFFF"/>
                </a:solidFill>
                <a:latin typeface="Arial"/>
                <a:cs typeface="Arial"/>
              </a:rPr>
              <a:t>и </a:t>
            </a:r>
            <a:r>
              <a:rPr lang="ru-RU" sz="2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2000" b="1" spc="-5" dirty="0">
                <a:solidFill>
                  <a:srgbClr val="FFFFFF"/>
                </a:solidFill>
                <a:latin typeface="Arial"/>
                <a:cs typeface="Arial"/>
              </a:rPr>
              <a:t>вакцины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7" name="object 19"/>
          <p:cNvSpPr txBox="1"/>
          <p:nvPr/>
        </p:nvSpPr>
        <p:spPr>
          <a:xfrm>
            <a:off x="9064243" y="2112886"/>
            <a:ext cx="2524760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 rtl="0">
              <a:lnSpc>
                <a:spcPct val="100000"/>
              </a:lnSpc>
              <a:spcBef>
                <a:spcPts val="100"/>
              </a:spcBef>
            </a:pPr>
            <a:r>
              <a:rPr lang="ru-RU" sz="2000" b="1" spc="-5" dirty="0">
                <a:solidFill>
                  <a:srgbClr val="FFFFFF"/>
                </a:solidFill>
                <a:latin typeface="Arial"/>
                <a:cs typeface="Arial"/>
              </a:rPr>
              <a:t>Совместные</a:t>
            </a:r>
            <a:r>
              <a:rPr lang="ru-RU" sz="2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2000" b="1" spc="-25" dirty="0">
                <a:solidFill>
                  <a:srgbClr val="FFFFFF"/>
                </a:solidFill>
                <a:latin typeface="Arial"/>
                <a:cs typeface="Arial"/>
              </a:rPr>
              <a:t>предприятия </a:t>
            </a:r>
            <a:r>
              <a:rPr lang="ru-RU" sz="2000" b="1" spc="-8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b="1" spc="-825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2000" b="1" spc="-825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ru-RU" sz="20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2000" b="1" spc="-5" dirty="0">
                <a:solidFill>
                  <a:srgbClr val="FFFFFF"/>
                </a:solidFill>
                <a:latin typeface="Arial"/>
                <a:cs typeface="Arial"/>
              </a:rPr>
              <a:t>Соглашение </a:t>
            </a:r>
            <a:r>
              <a:rPr lang="en-US" sz="2000" b="1" spc="-5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2000" b="1" spc="-5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ru-RU" sz="2000" b="1" spc="-5" dirty="0">
                <a:solidFill>
                  <a:srgbClr val="FFFFFF"/>
                </a:solidFill>
                <a:latin typeface="Arial"/>
                <a:cs typeface="Arial"/>
              </a:rPr>
              <a:t>о совместной разработке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84;p1">
            <a:extLst>
              <a:ext uri="{FF2B5EF4-FFF2-40B4-BE49-F238E27FC236}">
                <a16:creationId xmlns:a16="http://schemas.microsoft.com/office/drawing/2014/main" xmlns="" id="{8E894B00-500F-4AF1-8D15-A38CB06557AF}"/>
              </a:ext>
            </a:extLst>
          </p:cNvPr>
          <p:cNvSpPr txBox="1"/>
          <p:nvPr/>
        </p:nvSpPr>
        <p:spPr>
          <a:xfrm>
            <a:off x="10589485" y="613443"/>
            <a:ext cx="1259616" cy="36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rtlCol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VI ВСЕРОССИЙСКАЯ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GMP-КОНФЕРЕНЦИЯ</a:t>
            </a:r>
            <a:endParaRPr sz="3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object 23"/>
          <p:cNvSpPr txBox="1"/>
          <p:nvPr/>
        </p:nvSpPr>
        <p:spPr>
          <a:xfrm>
            <a:off x="6983843" y="1325072"/>
            <a:ext cx="423545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 rtl="0">
              <a:lnSpc>
                <a:spcPct val="100000"/>
              </a:lnSpc>
              <a:spcBef>
                <a:spcPts val="100"/>
              </a:spcBef>
            </a:pPr>
            <a:r>
              <a:rPr lang="ru-RU" sz="1600" b="1" spc="-5" dirty="0">
                <a:solidFill>
                  <a:srgbClr val="1F4E79"/>
                </a:solidFill>
                <a:latin typeface="Arial"/>
                <a:cs typeface="Arial"/>
              </a:rPr>
              <a:t>Нормативно-правовое обеспечение </a:t>
            </a:r>
            <a:r>
              <a:rPr lang="ru-RU" sz="1600" b="1" spc="-5" dirty="0" smtClean="0">
                <a:solidFill>
                  <a:srgbClr val="1F4E79"/>
                </a:solidFill>
                <a:latin typeface="Arial"/>
                <a:cs typeface="Arial"/>
              </a:rPr>
              <a:t>передачи </a:t>
            </a:r>
            <a:r>
              <a:rPr lang="ru-RU" sz="1600" b="1" spc="-5" dirty="0">
                <a:solidFill>
                  <a:srgbClr val="1F4E79"/>
                </a:solidFill>
                <a:latin typeface="Arial"/>
                <a:cs typeface="Arial"/>
              </a:rPr>
              <a:t>технологий производства биотехнологических </a:t>
            </a:r>
            <a:r>
              <a:rPr lang="ru-RU" sz="1600" b="1" dirty="0">
                <a:solidFill>
                  <a:srgbClr val="1F4E79"/>
                </a:solidFill>
                <a:latin typeface="Arial"/>
                <a:cs typeface="Arial"/>
              </a:rPr>
              <a:t> продуктов </a:t>
            </a:r>
            <a:r>
              <a:rPr lang="ru-RU" sz="1600" b="1" spc="-5" dirty="0">
                <a:solidFill>
                  <a:srgbClr val="1F4E79"/>
                </a:solidFill>
                <a:latin typeface="Arial"/>
                <a:cs typeface="Arial"/>
              </a:rPr>
              <a:t> между Кубой и Бразилией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5" name="object 24"/>
          <p:cNvSpPr txBox="1"/>
          <p:nvPr/>
        </p:nvSpPr>
        <p:spPr>
          <a:xfrm>
            <a:off x="7164163" y="2575402"/>
            <a:ext cx="423545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7620" algn="ctr" rtl="0">
              <a:lnSpc>
                <a:spcPct val="100000"/>
              </a:lnSpc>
              <a:spcBef>
                <a:spcPts val="100"/>
              </a:spcBef>
            </a:pPr>
            <a:r>
              <a:rPr lang="ru-RU" sz="1600" b="1" spc="-5" dirty="0">
                <a:solidFill>
                  <a:srgbClr val="1F4E79"/>
                </a:solidFill>
                <a:latin typeface="Arial"/>
                <a:cs typeface="Arial"/>
              </a:rPr>
              <a:t>Совещания представителей </a:t>
            </a:r>
            <a:r>
              <a:rPr lang="ru-RU" sz="1600" b="1" spc="-5" dirty="0" smtClean="0">
                <a:solidFill>
                  <a:srgbClr val="1F4E79"/>
                </a:solidFill>
              </a:rPr>
              <a:t>Национальных регуляторных органов</a:t>
            </a:r>
            <a:r>
              <a:rPr lang="ru-RU" sz="1600" b="1" spc="-5" dirty="0">
                <a:solidFill>
                  <a:srgbClr val="1F4E79"/>
                </a:solidFill>
              </a:rPr>
              <a:t> </a:t>
            </a:r>
            <a:r>
              <a:rPr lang="ru-RU" sz="1600" b="1" spc="-5" dirty="0" smtClean="0">
                <a:solidFill>
                  <a:srgbClr val="1F4E79"/>
                </a:solidFill>
              </a:rPr>
              <a:t>- </a:t>
            </a:r>
            <a:r>
              <a:rPr lang="en-US" sz="1600" b="1" spc="-5" dirty="0" smtClean="0">
                <a:solidFill>
                  <a:srgbClr val="1F4E79"/>
                </a:solidFill>
              </a:rPr>
              <a:t> </a:t>
            </a:r>
            <a:r>
              <a:rPr lang="ru-RU" sz="1600" b="1" spc="-5" dirty="0" smtClean="0">
                <a:solidFill>
                  <a:srgbClr val="1F4E79"/>
                </a:solidFill>
              </a:rPr>
              <a:t>Директора и </a:t>
            </a:r>
            <a:r>
              <a:rPr lang="ru-RU" sz="1600" b="1" spc="-5" dirty="0" smtClean="0">
                <a:solidFill>
                  <a:srgbClr val="1F4E79"/>
                </a:solidFill>
                <a:latin typeface="Arial"/>
                <a:cs typeface="Arial"/>
              </a:rPr>
              <a:t>технического </a:t>
            </a:r>
            <a:r>
              <a:rPr lang="ru-RU" sz="1600" b="1" spc="-5" dirty="0">
                <a:solidFill>
                  <a:srgbClr val="1F4E79"/>
                </a:solidFill>
                <a:latin typeface="Arial"/>
                <a:cs typeface="Arial"/>
              </a:rPr>
              <a:t>персонала: два раза в год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7" name="object 26"/>
          <p:cNvSpPr txBox="1"/>
          <p:nvPr/>
        </p:nvSpPr>
        <p:spPr>
          <a:xfrm>
            <a:off x="7064757" y="5032456"/>
            <a:ext cx="422402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1594" algn="ctr" rtl="0"/>
            <a:r>
              <a:rPr lang="ru-RU" sz="1600" b="1" spc="-5" dirty="0">
                <a:solidFill>
                  <a:srgbClr val="1F4E79"/>
                </a:solidFill>
                <a:latin typeface="Arial"/>
                <a:cs typeface="Arial"/>
              </a:rPr>
              <a:t>Успешный перенос</a:t>
            </a:r>
            <a:r>
              <a:rPr lang="ru-RU" sz="1600" b="1" spc="5" dirty="0">
                <a:solidFill>
                  <a:srgbClr val="1F4E79"/>
                </a:solidFill>
                <a:latin typeface="Arial"/>
                <a:cs typeface="Arial"/>
              </a:rPr>
              <a:t>  </a:t>
            </a:r>
            <a:r>
              <a:rPr lang="ru-RU" sz="1600" b="1" spc="-5" dirty="0">
                <a:solidFill>
                  <a:srgbClr val="1F4E79"/>
                </a:solidFill>
                <a:latin typeface="Arial"/>
                <a:cs typeface="Arial"/>
              </a:rPr>
              <a:t>4</a:t>
            </a:r>
            <a:r>
              <a:rPr lang="ru-RU" sz="1600" b="1" spc="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lang="ru-RU" sz="1600" b="1" spc="-5" dirty="0">
                <a:solidFill>
                  <a:srgbClr val="1F4E79"/>
                </a:solidFill>
                <a:latin typeface="Arial"/>
                <a:cs typeface="Arial"/>
              </a:rPr>
              <a:t>продуктов: </a:t>
            </a:r>
            <a:r>
              <a:rPr lang="ru-RU" sz="1600" b="1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lang="ru-RU" sz="1600" b="1" spc="-5" dirty="0">
                <a:solidFill>
                  <a:srgbClr val="1F4E79"/>
                </a:solidFill>
                <a:latin typeface="Arial"/>
                <a:cs typeface="Arial"/>
              </a:rPr>
              <a:t>Интерферон</a:t>
            </a:r>
            <a:r>
              <a:rPr lang="ru-RU" sz="1600" b="1" dirty="0">
                <a:solidFill>
                  <a:srgbClr val="1F4E79"/>
                </a:solidFill>
                <a:latin typeface="Arial"/>
                <a:cs typeface="Arial"/>
              </a:rPr>
              <a:t> и</a:t>
            </a:r>
            <a:r>
              <a:rPr lang="ru-RU" sz="1600" b="1" spc="-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lang="ru-RU" sz="1600" b="1" spc="-5" dirty="0" err="1">
                <a:solidFill>
                  <a:srgbClr val="1F4E79"/>
                </a:solidFill>
                <a:latin typeface="Arial"/>
                <a:cs typeface="Arial"/>
              </a:rPr>
              <a:t>пегилированный</a:t>
            </a:r>
            <a:r>
              <a:rPr lang="ru-RU" sz="1600" b="1" spc="-5" dirty="0">
                <a:solidFill>
                  <a:srgbClr val="1F4E79"/>
                </a:solidFill>
                <a:latin typeface="Arial"/>
                <a:cs typeface="Arial"/>
              </a:rPr>
              <a:t> интерферон</a:t>
            </a:r>
            <a:r>
              <a:rPr lang="ru-RU" sz="1600" dirty="0">
                <a:latin typeface="Arial"/>
                <a:cs typeface="Arial"/>
              </a:rPr>
              <a:t> </a:t>
            </a:r>
            <a:endParaRPr lang="ru-RU" sz="1600" dirty="0" smtClean="0">
              <a:latin typeface="Arial"/>
              <a:cs typeface="Arial"/>
            </a:endParaRPr>
          </a:p>
          <a:p>
            <a:pPr marL="12700" marR="5080" indent="-61594" algn="ctr" rtl="0"/>
            <a:r>
              <a:rPr lang="ru-RU" sz="1600" b="1" spc="-5" dirty="0" err="1" smtClean="0">
                <a:solidFill>
                  <a:srgbClr val="1F4E79"/>
                </a:solidFill>
                <a:latin typeface="Arial"/>
                <a:cs typeface="Arial"/>
              </a:rPr>
              <a:t>Эритропоетин</a:t>
            </a:r>
            <a:endParaRPr sz="1600" dirty="0">
              <a:latin typeface="Arial"/>
              <a:cs typeface="Arial"/>
            </a:endParaRPr>
          </a:p>
          <a:p>
            <a:pPr marR="53975" algn="ctr" rtl="0"/>
            <a:r>
              <a:rPr lang="ru-RU" sz="1600" b="1" spc="-5" dirty="0">
                <a:solidFill>
                  <a:srgbClr val="1F4E79"/>
                </a:solidFill>
                <a:latin typeface="Arial"/>
                <a:cs typeface="Arial"/>
              </a:rPr>
              <a:t>Менингококковая  </a:t>
            </a:r>
            <a:r>
              <a:rPr lang="ru-RU" sz="1600" b="1" spc="-20" dirty="0" smtClean="0">
                <a:solidFill>
                  <a:srgbClr val="1F4E79"/>
                </a:solidFill>
                <a:latin typeface="Arial"/>
                <a:cs typeface="Arial"/>
              </a:rPr>
              <a:t>вакцина </a:t>
            </a:r>
            <a:r>
              <a:rPr lang="ru-RU" sz="1600" b="1" spc="-20" dirty="0">
                <a:solidFill>
                  <a:srgbClr val="1F4E79"/>
                </a:solidFill>
                <a:latin typeface="Arial"/>
                <a:cs typeface="Arial"/>
              </a:rPr>
              <a:t>AC 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8" name="object 25"/>
          <p:cNvSpPr txBox="1"/>
          <p:nvPr/>
        </p:nvSpPr>
        <p:spPr>
          <a:xfrm>
            <a:off x="7164163" y="3880890"/>
            <a:ext cx="423545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 rtl="0">
              <a:lnSpc>
                <a:spcPct val="100000"/>
              </a:lnSpc>
            </a:pPr>
            <a:r>
              <a:rPr lang="ru-RU" sz="1600" b="1" spc="-5" dirty="0">
                <a:solidFill>
                  <a:srgbClr val="1F4E79"/>
                </a:solidFill>
                <a:latin typeface="Arial"/>
                <a:cs typeface="Arial"/>
              </a:rPr>
              <a:t>Ускорение процессов в соответствии </a:t>
            </a:r>
            <a:r>
              <a:rPr lang="en-US" sz="1600" b="1" spc="-5" dirty="0">
                <a:solidFill>
                  <a:srgbClr val="1F4E79"/>
                </a:solidFill>
                <a:latin typeface="Arial"/>
                <a:cs typeface="Arial"/>
              </a:rPr>
              <a:t/>
            </a:r>
            <a:br>
              <a:rPr lang="en-US" sz="1600" b="1" spc="-5" dirty="0">
                <a:solidFill>
                  <a:srgbClr val="1F4E79"/>
                </a:solidFill>
                <a:latin typeface="Arial"/>
                <a:cs typeface="Arial"/>
              </a:rPr>
            </a:br>
            <a:r>
              <a:rPr lang="ru-RU" sz="1600" b="1" spc="-5" dirty="0">
                <a:solidFill>
                  <a:srgbClr val="1F4E79"/>
                </a:solidFill>
                <a:latin typeface="Arial"/>
                <a:cs typeface="Arial"/>
              </a:rPr>
              <a:t>с </a:t>
            </a:r>
            <a:r>
              <a:rPr lang="ru-RU" sz="1600" b="1" dirty="0">
                <a:solidFill>
                  <a:srgbClr val="1F4E79"/>
                </a:solidFill>
                <a:latin typeface="Arial"/>
                <a:cs typeface="Arial"/>
              </a:rPr>
              <a:t> национальными законами и </a:t>
            </a:r>
            <a:r>
              <a:rPr lang="ru-RU" sz="1600" b="1" spc="-5" dirty="0">
                <a:solidFill>
                  <a:srgbClr val="1F4E79"/>
                </a:solidFill>
                <a:latin typeface="Arial"/>
                <a:cs typeface="Arial"/>
              </a:rPr>
              <a:t> НПА</a:t>
            </a:r>
            <a:endParaRPr sz="1600" dirty="0">
              <a:latin typeface="Arial"/>
              <a:cs typeface="Arial"/>
            </a:endParaRPr>
          </a:p>
          <a:p>
            <a:pPr algn="ctr" rtl="0">
              <a:lnSpc>
                <a:spcPct val="100000"/>
              </a:lnSpc>
            </a:pPr>
            <a:r>
              <a:rPr lang="ru-RU" sz="1600" b="1" dirty="0">
                <a:solidFill>
                  <a:srgbClr val="1F4E79"/>
                </a:solidFill>
                <a:latin typeface="Arial"/>
                <a:cs typeface="Arial"/>
              </a:rPr>
              <a:t>каждой страны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109" name="object 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0354" y="172396"/>
            <a:ext cx="5615940" cy="4949952"/>
          </a:xfrm>
          <a:prstGeom prst="rect">
            <a:avLst/>
          </a:prstGeom>
        </p:spPr>
      </p:pic>
      <p:sp>
        <p:nvSpPr>
          <p:cNvPr id="111" name="object 9"/>
          <p:cNvSpPr txBox="1"/>
          <p:nvPr/>
        </p:nvSpPr>
        <p:spPr>
          <a:xfrm>
            <a:off x="3971172" y="654149"/>
            <a:ext cx="1418843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515" algn="ctr" rtl="0">
              <a:lnSpc>
                <a:spcPct val="100000"/>
              </a:lnSpc>
              <a:spcBef>
                <a:spcPts val="100"/>
              </a:spcBef>
            </a:pPr>
            <a:r>
              <a:rPr lang="ru-RU" sz="1200" b="1" spc="-5" dirty="0">
                <a:solidFill>
                  <a:srgbClr val="FFFFFF"/>
                </a:solidFill>
                <a:latin typeface="Arial"/>
                <a:cs typeface="Arial"/>
              </a:rPr>
              <a:t>Министерство здравоохранения</a:t>
            </a:r>
            <a:endParaRPr sz="1200" dirty="0">
              <a:latin typeface="Arial"/>
              <a:cs typeface="Arial"/>
            </a:endParaRPr>
          </a:p>
          <a:p>
            <a:pPr marL="36830" algn="ctr" rtl="0">
              <a:lnSpc>
                <a:spcPct val="100000"/>
              </a:lnSpc>
            </a:pPr>
            <a:r>
              <a:rPr lang="ru-RU" sz="1200" b="1" dirty="0" smtClean="0">
                <a:solidFill>
                  <a:srgbClr val="FFFFFF"/>
                </a:solidFill>
                <a:latin typeface="Arial"/>
                <a:cs typeface="Arial"/>
              </a:rPr>
              <a:t>Кубы и </a:t>
            </a:r>
            <a:endParaRPr sz="1200" dirty="0">
              <a:latin typeface="Arial"/>
              <a:cs typeface="Arial"/>
            </a:endParaRPr>
          </a:p>
          <a:p>
            <a:pPr marL="12700" algn="ctr" rtl="0">
              <a:lnSpc>
                <a:spcPct val="100000"/>
              </a:lnSpc>
            </a:pPr>
            <a:r>
              <a:rPr lang="ru-RU" sz="1200" b="1" spc="-5" dirty="0" smtClean="0">
                <a:solidFill>
                  <a:srgbClr val="FFFFFF"/>
                </a:solidFill>
                <a:latin typeface="Arial"/>
                <a:cs typeface="Arial"/>
              </a:rPr>
              <a:t>Бразилии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2" name="object 3"/>
          <p:cNvSpPr txBox="1"/>
          <p:nvPr/>
        </p:nvSpPr>
        <p:spPr>
          <a:xfrm>
            <a:off x="3788524" y="3053427"/>
            <a:ext cx="213198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2540" algn="ctr" rtl="0">
              <a:lnSpc>
                <a:spcPct val="100000"/>
              </a:lnSpc>
              <a:spcBef>
                <a:spcPts val="100"/>
              </a:spcBef>
            </a:pPr>
            <a:r>
              <a:rPr lang="ru-RU" sz="1200" b="1" spc="-5" dirty="0">
                <a:solidFill>
                  <a:srgbClr val="FFFFFF"/>
                </a:solidFill>
                <a:latin typeface="Arial"/>
                <a:cs typeface="Arial"/>
              </a:rPr>
              <a:t>Комитет </a:t>
            </a:r>
            <a:r>
              <a:rPr lang="en-US" sz="1200" b="1" spc="-5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1200" b="1" spc="-5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ru-RU" sz="1200" b="1" spc="-5" dirty="0">
                <a:solidFill>
                  <a:srgbClr val="FFFFFF"/>
                </a:solidFill>
                <a:latin typeface="Arial"/>
                <a:cs typeface="Arial"/>
              </a:rPr>
              <a:t>технического регулирования </a:t>
            </a:r>
            <a:r>
              <a:rPr lang="en-US" sz="1200" b="1" spc="-5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1200" b="1" spc="-5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ru-RU" sz="1200" b="1" spc="-5" dirty="0">
                <a:solidFill>
                  <a:srgbClr val="FFFFFF"/>
                </a:solidFill>
                <a:latin typeface="Arial"/>
                <a:cs typeface="Arial"/>
              </a:rPr>
              <a:t>ANVISA-CECMED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3" name="object 10"/>
          <p:cNvSpPr txBox="1"/>
          <p:nvPr/>
        </p:nvSpPr>
        <p:spPr>
          <a:xfrm>
            <a:off x="4459604" y="4486147"/>
            <a:ext cx="531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ru-RU" sz="1800" b="1" spc="-10" dirty="0">
                <a:solidFill>
                  <a:srgbClr val="FFFFFF"/>
                </a:solidFill>
                <a:latin typeface="Arial"/>
                <a:cs typeface="Arial"/>
              </a:rPr>
              <a:t>2005</a:t>
            </a:r>
            <a:endParaRPr sz="1800" dirty="0">
              <a:latin typeface="Arial"/>
              <a:cs typeface="Arial"/>
            </a:endParaRPr>
          </a:p>
        </p:txBody>
      </p:sp>
      <p:pic>
        <p:nvPicPr>
          <p:cNvPr id="114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82923" y="3902964"/>
            <a:ext cx="1042415" cy="390144"/>
          </a:xfrm>
          <a:prstGeom prst="rect">
            <a:avLst/>
          </a:prstGeom>
        </p:spPr>
      </p:pic>
      <p:pic>
        <p:nvPicPr>
          <p:cNvPr id="115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785359" y="3934967"/>
            <a:ext cx="1057656" cy="376428"/>
          </a:xfrm>
          <a:prstGeom prst="rect">
            <a:avLst/>
          </a:prstGeom>
        </p:spPr>
      </p:pic>
      <p:pic>
        <p:nvPicPr>
          <p:cNvPr id="116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25067" y="3599688"/>
            <a:ext cx="1185671" cy="772668"/>
          </a:xfrm>
          <a:prstGeom prst="rect">
            <a:avLst/>
          </a:prstGeom>
        </p:spPr>
      </p:pic>
      <p:pic>
        <p:nvPicPr>
          <p:cNvPr id="117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51203" y="1338072"/>
            <a:ext cx="1418844" cy="73456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84;p1">
            <a:extLst>
              <a:ext uri="{FF2B5EF4-FFF2-40B4-BE49-F238E27FC236}">
                <a16:creationId xmlns:a16="http://schemas.microsoft.com/office/drawing/2014/main" xmlns="" id="{788EA879-F3EF-47A3-ABF5-AC2A54C40C5E}"/>
              </a:ext>
            </a:extLst>
          </p:cNvPr>
          <p:cNvSpPr txBox="1"/>
          <p:nvPr/>
        </p:nvSpPr>
        <p:spPr>
          <a:xfrm>
            <a:off x="10589485" y="613443"/>
            <a:ext cx="1259616" cy="36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rtlCol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VI ВСЕРОССИЙСКАЯ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GMP-КОНФЕРЕНЦИЯ</a:t>
            </a:r>
            <a:endParaRPr sz="3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object 21"/>
          <p:cNvSpPr txBox="1"/>
          <p:nvPr/>
        </p:nvSpPr>
        <p:spPr>
          <a:xfrm>
            <a:off x="613054" y="0"/>
            <a:ext cx="10927080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100"/>
              </a:spcBef>
            </a:pPr>
            <a:r>
              <a:rPr lang="ru-RU" sz="2400" b="1" spc="-5" dirty="0">
                <a:solidFill>
                  <a:srgbClr val="001F5F"/>
                </a:solidFill>
                <a:latin typeface="Tahoma"/>
                <a:cs typeface="Tahoma"/>
              </a:rPr>
              <a:t>П</a:t>
            </a:r>
            <a:r>
              <a:rPr lang="ru-RU" sz="2400" b="1" spc="-5" dirty="0" smtClean="0">
                <a:solidFill>
                  <a:srgbClr val="001F5F"/>
                </a:solidFill>
                <a:latin typeface="Tahoma"/>
                <a:cs typeface="Tahoma"/>
              </a:rPr>
              <a:t>ередачи технологий </a:t>
            </a:r>
            <a:r>
              <a:rPr lang="ru-RU" sz="2400" b="1" spc="5" dirty="0" smtClean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lang="ru-RU" sz="2400" b="1" spc="-5" dirty="0">
                <a:solidFill>
                  <a:srgbClr val="001F5F"/>
                </a:solidFill>
                <a:latin typeface="Tahoma"/>
                <a:cs typeface="Tahoma"/>
              </a:rPr>
              <a:t>между Россией и </a:t>
            </a:r>
            <a:r>
              <a:rPr lang="ru-RU" sz="2400" b="1" spc="-5" dirty="0" smtClean="0">
                <a:solidFill>
                  <a:srgbClr val="001F5F"/>
                </a:solidFill>
                <a:latin typeface="Tahoma"/>
                <a:cs typeface="Tahoma"/>
              </a:rPr>
              <a:t>Никарагуа</a:t>
            </a:r>
          </a:p>
          <a:p>
            <a:pPr marL="12700" algn="ctr" rtl="0">
              <a:lnSpc>
                <a:spcPct val="100000"/>
              </a:lnSpc>
              <a:spcBef>
                <a:spcPts val="100"/>
              </a:spcBef>
            </a:pPr>
            <a:r>
              <a:rPr lang="ru-RU" sz="2400" b="1" spc="-5" dirty="0" smtClean="0">
                <a:solidFill>
                  <a:srgbClr val="001F5F"/>
                </a:solidFill>
                <a:latin typeface="Tahoma"/>
                <a:cs typeface="Tahoma"/>
              </a:rPr>
              <a:t>Проект вакцины от гриппа</a:t>
            </a:r>
            <a:endParaRPr sz="2400" dirty="0">
              <a:latin typeface="Tahoma"/>
              <a:cs typeface="Tahoma"/>
            </a:endParaRPr>
          </a:p>
        </p:txBody>
      </p:sp>
      <p:pic>
        <p:nvPicPr>
          <p:cNvPr id="41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100578" y="954785"/>
            <a:ext cx="5646258" cy="809360"/>
          </a:xfrm>
          <a:prstGeom prst="rect">
            <a:avLst/>
          </a:prstGeom>
        </p:spPr>
      </p:pic>
      <p:sp>
        <p:nvSpPr>
          <p:cNvPr id="42" name="object 17"/>
          <p:cNvSpPr txBox="1"/>
          <p:nvPr/>
        </p:nvSpPr>
        <p:spPr>
          <a:xfrm>
            <a:off x="3935839" y="1076054"/>
            <a:ext cx="397573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100"/>
              </a:spcBef>
            </a:pPr>
            <a:r>
              <a:rPr lang="ru-RU" sz="1200" b="1" spc="-10" dirty="0">
                <a:solidFill>
                  <a:srgbClr val="FFFFFF"/>
                </a:solidFill>
                <a:latin typeface="Calibri"/>
                <a:cs typeface="Calibri"/>
              </a:rPr>
              <a:t>Нормативно-правовое</a:t>
            </a:r>
            <a:r>
              <a:rPr lang="ru-RU" sz="12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ru-RU" sz="1200" b="1" spc="-5" dirty="0">
                <a:solidFill>
                  <a:srgbClr val="FFFFFF"/>
                </a:solidFill>
                <a:latin typeface="Calibri"/>
                <a:cs typeface="Calibri"/>
              </a:rPr>
              <a:t>обеспечение</a:t>
            </a:r>
            <a:r>
              <a:rPr lang="ru-RU" sz="1200" b="1" spc="-10" dirty="0">
                <a:solidFill>
                  <a:srgbClr val="FFFFFF"/>
                </a:solidFill>
                <a:latin typeface="Calibri"/>
                <a:cs typeface="Calibri"/>
              </a:rPr>
              <a:t> со стороны</a:t>
            </a:r>
            <a:r>
              <a:rPr lang="ru-RU" sz="12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ru-RU" sz="1200" b="1" spc="-10" dirty="0">
                <a:solidFill>
                  <a:srgbClr val="FFFFFF"/>
                </a:solidFill>
                <a:latin typeface="Calibri"/>
                <a:cs typeface="Calibri"/>
              </a:rPr>
              <a:t>CECMED (Центр государственного контроля лекарственных средств </a:t>
            </a:r>
            <a:r>
              <a:rPr lang="en-US" sz="1200" b="1" spc="-10" dirty="0">
                <a:solidFill>
                  <a:srgbClr val="FFFFFF"/>
                </a:solidFill>
                <a:latin typeface="Calibri"/>
                <a:cs typeface="Calibri"/>
              </a:rPr>
              <a:t/>
            </a:r>
            <a:br>
              <a:rPr lang="en-US" sz="1200" b="1" spc="-10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ru-RU" sz="1200" b="1" spc="-10" dirty="0">
                <a:solidFill>
                  <a:srgbClr val="FFFFFF"/>
                </a:solidFill>
                <a:latin typeface="Calibri"/>
                <a:cs typeface="Calibri"/>
              </a:rPr>
              <a:t>и изделий медицинского назначения)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43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05800" y="1885414"/>
            <a:ext cx="6286500" cy="3243072"/>
          </a:xfrm>
          <a:prstGeom prst="rect">
            <a:avLst/>
          </a:prstGeom>
        </p:spPr>
      </p:pic>
      <p:pic>
        <p:nvPicPr>
          <p:cNvPr id="44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006179" y="3870368"/>
            <a:ext cx="1642871" cy="1524000"/>
          </a:xfrm>
          <a:prstGeom prst="rect">
            <a:avLst/>
          </a:prstGeom>
        </p:spPr>
      </p:pic>
      <p:pic>
        <p:nvPicPr>
          <p:cNvPr id="47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818341" y="3927976"/>
            <a:ext cx="1333464" cy="1352550"/>
          </a:xfrm>
          <a:prstGeom prst="rect">
            <a:avLst/>
          </a:prstGeom>
        </p:spPr>
      </p:pic>
      <p:pic>
        <p:nvPicPr>
          <p:cNvPr id="48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226071" y="3837875"/>
            <a:ext cx="1861679" cy="1644149"/>
          </a:xfrm>
          <a:prstGeom prst="rect">
            <a:avLst/>
          </a:prstGeom>
        </p:spPr>
      </p:pic>
      <p:sp>
        <p:nvSpPr>
          <p:cNvPr id="49" name="object 20"/>
          <p:cNvSpPr txBox="1"/>
          <p:nvPr/>
        </p:nvSpPr>
        <p:spPr>
          <a:xfrm>
            <a:off x="7216618" y="4388582"/>
            <a:ext cx="185033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5405" algn="ctr" rtl="0">
              <a:lnSpc>
                <a:spcPct val="100000"/>
              </a:lnSpc>
              <a:spcBef>
                <a:spcPts val="100"/>
              </a:spcBef>
            </a:pPr>
            <a:r>
              <a:rPr lang="ru-RU" sz="1200" b="1" spc="-15" dirty="0" smtClean="0">
                <a:solidFill>
                  <a:srgbClr val="FFFFFF"/>
                </a:solidFill>
              </a:rPr>
              <a:t>После - регистрационный надзор </a:t>
            </a:r>
            <a:endParaRPr sz="1200" b="1" dirty="0"/>
          </a:p>
        </p:txBody>
      </p:sp>
      <p:sp>
        <p:nvSpPr>
          <p:cNvPr id="51" name="object 22"/>
          <p:cNvSpPr txBox="1"/>
          <p:nvPr/>
        </p:nvSpPr>
        <p:spPr>
          <a:xfrm>
            <a:off x="5886019" y="4353487"/>
            <a:ext cx="132886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6835" algn="ctr" rtl="0">
              <a:lnSpc>
                <a:spcPct val="100000"/>
              </a:lnSpc>
              <a:spcBef>
                <a:spcPts val="100"/>
              </a:spcBef>
            </a:pPr>
            <a:r>
              <a:rPr lang="ru-RU" sz="1200" b="1" spc="-5" dirty="0">
                <a:solidFill>
                  <a:srgbClr val="FFFFFF"/>
                </a:solidFill>
                <a:latin typeface="Arial"/>
                <a:cs typeface="Arial"/>
              </a:rPr>
              <a:t>Серийное</a:t>
            </a:r>
            <a:endParaRPr sz="1200" b="1" dirty="0">
              <a:latin typeface="Arial"/>
              <a:cs typeface="Arial"/>
            </a:endParaRPr>
          </a:p>
          <a:p>
            <a:pPr algn="ctr" rtl="0">
              <a:lnSpc>
                <a:spcPct val="100000"/>
              </a:lnSpc>
              <a:spcBef>
                <a:spcPts val="5"/>
              </a:spcBef>
            </a:pPr>
            <a:r>
              <a:rPr lang="ru-RU" sz="1200" b="1" spc="-5" dirty="0">
                <a:solidFill>
                  <a:srgbClr val="FFFFFF"/>
                </a:solidFill>
                <a:latin typeface="Arial"/>
                <a:cs typeface="Arial"/>
              </a:rPr>
              <a:t>производство</a:t>
            </a:r>
            <a:endParaRPr sz="1200" b="1" dirty="0">
              <a:latin typeface="Arial"/>
              <a:cs typeface="Arial"/>
            </a:endParaRPr>
          </a:p>
        </p:txBody>
      </p:sp>
      <p:sp>
        <p:nvSpPr>
          <p:cNvPr id="52" name="object 19"/>
          <p:cNvSpPr txBox="1"/>
          <p:nvPr/>
        </p:nvSpPr>
        <p:spPr>
          <a:xfrm>
            <a:off x="4185311" y="4341304"/>
            <a:ext cx="1284605" cy="3943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 rtl="0">
              <a:lnSpc>
                <a:spcPct val="100000"/>
              </a:lnSpc>
              <a:spcBef>
                <a:spcPts val="95"/>
              </a:spcBef>
            </a:pPr>
            <a:r>
              <a:rPr lang="en-US" sz="1200" b="1" spc="-10" dirty="0" smtClean="0">
                <a:solidFill>
                  <a:srgbClr val="FFFFFF"/>
                </a:solidFill>
              </a:rPr>
              <a:t>GMP </a:t>
            </a:r>
            <a:endParaRPr lang="ru-RU" sz="1200" b="1" spc="-10" dirty="0" smtClean="0">
              <a:solidFill>
                <a:srgbClr val="FFFFFF"/>
              </a:solidFill>
            </a:endParaRPr>
          </a:p>
          <a:p>
            <a:pPr marL="2540" algn="ctr" rtl="0">
              <a:lnSpc>
                <a:spcPct val="100000"/>
              </a:lnSpc>
              <a:spcBef>
                <a:spcPts val="95"/>
              </a:spcBef>
            </a:pPr>
            <a:r>
              <a:rPr lang="ru-RU" sz="1200" b="1" spc="-10" dirty="0" smtClean="0">
                <a:solidFill>
                  <a:srgbClr val="FFFFFF"/>
                </a:solidFill>
              </a:rPr>
              <a:t>Инспекция</a:t>
            </a:r>
            <a:endParaRPr sz="1200" b="1" dirty="0"/>
          </a:p>
        </p:txBody>
      </p:sp>
      <p:sp>
        <p:nvSpPr>
          <p:cNvPr id="53" name="object 19"/>
          <p:cNvSpPr txBox="1"/>
          <p:nvPr/>
        </p:nvSpPr>
        <p:spPr>
          <a:xfrm>
            <a:off x="2682378" y="4266534"/>
            <a:ext cx="1154510" cy="3353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 rtl="0">
              <a:lnSpc>
                <a:spcPct val="100000"/>
              </a:lnSpc>
              <a:spcBef>
                <a:spcPts val="95"/>
              </a:spcBef>
            </a:pPr>
            <a:r>
              <a:rPr lang="ru-RU" sz="1050" b="1" spc="-10" dirty="0" smtClean="0">
                <a:solidFill>
                  <a:srgbClr val="FFFFFF"/>
                </a:solidFill>
              </a:rPr>
              <a:t>Регистрационное удостоверение</a:t>
            </a:r>
            <a:endParaRPr sz="105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8818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142</Words>
  <Application>Microsoft Office PowerPoint</Application>
  <PresentationFormat>Широкоэкранный</PresentationFormat>
  <Paragraphs>47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Akzidenz-Grotesk Pro Medium</vt:lpstr>
      <vt:lpstr>Arial</vt:lpstr>
      <vt:lpstr>Calibri</vt:lpstr>
      <vt:lpstr>Calibri Light</vt:lpstr>
      <vt:lpstr>Tahoma</vt:lpstr>
      <vt:lpstr>Тема Office</vt:lpstr>
      <vt:lpstr>1_Тема Office</vt:lpstr>
      <vt:lpstr>Презентация PowerPoint</vt:lpstr>
      <vt:lpstr>Презентация PowerPoint</vt:lpstr>
      <vt:lpstr>Передача технологий на Кубе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Воронина</dc:creator>
  <cp:lastModifiedBy>Анна Андриянова</cp:lastModifiedBy>
  <cp:revision>16</cp:revision>
  <dcterms:created xsi:type="dcterms:W3CDTF">2021-08-17T14:24:13Z</dcterms:created>
  <dcterms:modified xsi:type="dcterms:W3CDTF">2021-09-22T17:15:33Z</dcterms:modified>
</cp:coreProperties>
</file>