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MP6lV17JsZAkdqIi5OvU+fX1A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95148" y="2428732"/>
            <a:ext cx="7868263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ВНЕДРЕНИЕ ПРАВИЛ ОБЕСПЕЧЕНИЯ КАЧЕСТВА ЛЕКАРСТВ</a:t>
            </a:r>
            <a:r>
              <a:rPr b="0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i="0" lang="en-US" sz="4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ХРАНЕНИЕ И ТРАНСПОРТИРОВКА </a:t>
            </a:r>
            <a:endParaRPr b="1" i="0" sz="4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D:\PICTURES FINALY\GIf`s\drug_agency.jpg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0870" y="6217920"/>
            <a:ext cx="661059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oH-150x150" id="86" name="Google Shape;8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302" y="6169154"/>
            <a:ext cx="781595" cy="68884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489165" y="5226784"/>
            <a:ext cx="7341326" cy="1061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М.ШАКАРЯН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НАУЧНЙ ЦЕНТР ЭКСПЕРТИЗЫ ЛЕКАРСТВ И МЕДИЦИНСКИХ ТЕХНОЛОГИЙ ИМ. АКАДЕМИКА ЭМИЛЯ ГАБРИЕЛЯНА МИНЗДРАВА РА</a:t>
            </a: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160289" y="304800"/>
            <a:ext cx="111632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ЛИЦЕНЗИРОВАНИЕ ОПТОВИКОВ</a:t>
            </a:r>
            <a:endParaRPr b="1" sz="440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447674" y="1395943"/>
            <a:ext cx="11163299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принципы:</a:t>
            </a:r>
            <a:endParaRPr sz="36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Дистрибьюторские операции</a:t>
            </a:r>
            <a:endParaRPr sz="36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Лекарственные препараты</a:t>
            </a:r>
            <a:endParaRPr sz="36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Выпуск в обращение</a:t>
            </a:r>
            <a:endParaRPr sz="36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Times New Roman"/>
              <a:buNone/>
            </a:pPr>
            <a:r>
              <a:rPr b="1" lang="en-US">
                <a:solidFill>
                  <a:srgbClr val="75707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ДИСТРИБЬЮТОРСКИЕ ОПЕРАЦИИ</a:t>
            </a:r>
            <a:endParaRPr b="1">
              <a:solidFill>
                <a:srgbClr val="757070"/>
              </a:solidFill>
            </a:endParaRPr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500"/>
              <a:buAutoNum type="arabicPeriod"/>
            </a:pPr>
            <a:r>
              <a:rPr lang="en-US" sz="3500">
                <a:solidFill>
                  <a:srgbClr val="1E4E79"/>
                </a:solidFill>
              </a:rPr>
              <a:t>Приобретение лекарственных препаратов</a:t>
            </a:r>
            <a:endParaRPr sz="3500">
              <a:solidFill>
                <a:srgbClr val="1E4E79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3500"/>
              <a:buAutoNum type="arabicPeriod"/>
            </a:pPr>
            <a:r>
              <a:rPr lang="en-US" sz="3500">
                <a:solidFill>
                  <a:srgbClr val="1E4E79"/>
                </a:solidFill>
              </a:rPr>
              <a:t>Импортирование в страну</a:t>
            </a:r>
            <a:endParaRPr sz="3500">
              <a:solidFill>
                <a:srgbClr val="1E4E79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3500"/>
              <a:buAutoNum type="arabicPeriod"/>
            </a:pPr>
            <a:r>
              <a:rPr lang="en-US" sz="3500">
                <a:solidFill>
                  <a:srgbClr val="1E4E79"/>
                </a:solidFill>
              </a:rPr>
              <a:t>Экспорт лекарственых препаратов</a:t>
            </a:r>
            <a:endParaRPr sz="3500">
              <a:solidFill>
                <a:srgbClr val="1E4E79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3500"/>
              <a:buAutoNum type="arabicPeriod"/>
            </a:pPr>
            <a:r>
              <a:rPr lang="en-US" sz="3500">
                <a:solidFill>
                  <a:srgbClr val="1E4E79"/>
                </a:solidFill>
              </a:rPr>
              <a:t>Хранение</a:t>
            </a:r>
            <a:endParaRPr sz="3500">
              <a:solidFill>
                <a:srgbClr val="1E4E79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3500"/>
              <a:buAutoNum type="arabicPeriod"/>
            </a:pPr>
            <a:r>
              <a:rPr lang="en-US" sz="3500">
                <a:solidFill>
                  <a:srgbClr val="1E4E79"/>
                </a:solidFill>
              </a:rPr>
              <a:t>Реализация (Дистрибуция)</a:t>
            </a:r>
            <a:endParaRPr sz="3500">
              <a:solidFill>
                <a:srgbClr val="1E4E79"/>
              </a:solidFill>
            </a:endParaRPr>
          </a:p>
        </p:txBody>
      </p:sp>
      <p:pic>
        <p:nvPicPr>
          <p:cNvPr descr="C:\Users\Pc\Desktop\New Bitmap Image.bmp"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46837"/>
            <a:ext cx="12192000" cy="111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/>
        </p:nvSpPr>
        <p:spPr>
          <a:xfrm>
            <a:off x="447675" y="304800"/>
            <a:ext cx="111632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75707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ЛЕКАРСТВЕННЫЕ ПРЕПАРАТЫ</a:t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395413" y="1067615"/>
            <a:ext cx="10626811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Лекарственные препараты, которые хранятся в комнатной температуре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Компоненты крови и лекарственные препараты полученные от крови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Иммунологические препараты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Радиоактивные фармацевтические препараты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Медицинские газы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Лекарственные препараты, которые нуждаются в холодовой цепи 2-8</a:t>
            </a:r>
            <a:r>
              <a:rPr baseline="30000"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 или 15-25</a:t>
            </a:r>
            <a:r>
              <a:rPr baseline="30000"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Другие препараты</a:t>
            </a:r>
            <a:endParaRPr sz="280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Pc\Desktop\New Bitmap Image.bmp"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46935"/>
            <a:ext cx="12192000" cy="111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/>
        </p:nvSpPr>
        <p:spPr>
          <a:xfrm>
            <a:off x="447675" y="304800"/>
            <a:ext cx="1116329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75707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ВЫПУСК СЕРИИ СО СТОРОНЫ ДИСТРИБЬЮТОРОВ</a:t>
            </a:r>
            <a:endParaRPr b="1" sz="4400">
              <a:solidFill>
                <a:srgbClr val="75707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5"/>
          <p:cNvSpPr txBox="1"/>
          <p:nvPr/>
        </p:nvSpPr>
        <p:spPr>
          <a:xfrm>
            <a:off x="447674" y="2013775"/>
            <a:ext cx="111633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Страны с удовлетворительной регуляторной средой</a:t>
            </a:r>
            <a:endParaRPr b="1" sz="32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Страны ЕАЭС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Страны PIC/S</a:t>
            </a:r>
            <a:endParaRPr sz="44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457793" y="4076879"/>
            <a:ext cx="11163299" cy="1261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1E4E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Страны считающиеся рискованными</a:t>
            </a:r>
            <a:endParaRPr b="1" sz="3200">
              <a:solidFill>
                <a:srgbClr val="1E4E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Другие страны</a:t>
            </a:r>
            <a:endParaRPr sz="4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C:\Users\Pc\Desktop\New Bitmap Image.bmp" id="115" name="Google Shape;11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46935"/>
            <a:ext cx="12192000" cy="111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757070"/>
                </a:solidFill>
              </a:rPr>
              <a:t>ИМПОРТИРОВАНИЕ ЛЕКАРСТВЕННЫХ СРЕДСТВ</a:t>
            </a:r>
            <a:endParaRPr b="1">
              <a:solidFill>
                <a:srgbClr val="757070"/>
              </a:solidFill>
            </a:endParaRPr>
          </a:p>
        </p:txBody>
      </p:sp>
      <p:sp>
        <p:nvSpPr>
          <p:cNvPr id="121" name="Google Shape;121;p6"/>
          <p:cNvSpPr txBox="1"/>
          <p:nvPr>
            <p:ph idx="1" type="body"/>
          </p:nvPr>
        </p:nvSpPr>
        <p:spPr>
          <a:xfrm>
            <a:off x="838200" y="2152196"/>
            <a:ext cx="10515600" cy="2890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2800"/>
              <a:buChar char="•"/>
            </a:pPr>
            <a:r>
              <a:rPr lang="en-US">
                <a:solidFill>
                  <a:srgbClr val="1E4E79"/>
                </a:solidFill>
              </a:rPr>
              <a:t>Импорт лекарств считается производственной деятельностью (</a:t>
            </a:r>
            <a:r>
              <a:rPr b="1" lang="en-US">
                <a:solidFill>
                  <a:srgbClr val="757070"/>
                </a:solidFill>
              </a:rPr>
              <a:t>ПРИЛОЖЕНИЕ 16 GMP EUAU</a:t>
            </a:r>
            <a:r>
              <a:rPr lang="en-US">
                <a:solidFill>
                  <a:srgbClr val="1E4E79"/>
                </a:solidFill>
              </a:rPr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800"/>
              <a:buNone/>
            </a:pPr>
            <a:r>
              <a:rPr b="1" lang="en-US">
                <a:solidFill>
                  <a:srgbClr val="1E4E79"/>
                </a:solidFill>
              </a:rPr>
              <a:t>Дальнейшие действия: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Noto Sans Symbols"/>
              <a:buChar char="❑"/>
            </a:pPr>
            <a:r>
              <a:rPr lang="en-US">
                <a:solidFill>
                  <a:srgbClr val="1E4E79"/>
                </a:solidFill>
              </a:rPr>
              <a:t>Пересмотр соглашения по лекарствам</a:t>
            </a:r>
            <a:endParaRPr>
              <a:solidFill>
                <a:srgbClr val="1E4E79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800"/>
              <a:buFont typeface="Noto Sans Symbols"/>
              <a:buChar char="❑"/>
            </a:pPr>
            <a:r>
              <a:rPr lang="en-US">
                <a:solidFill>
                  <a:srgbClr val="1E4E79"/>
                </a:solidFill>
              </a:rPr>
              <a:t>Внедрение в национальное регулирование систему контроля импорта</a:t>
            </a:r>
            <a:endParaRPr>
              <a:solidFill>
                <a:srgbClr val="1E4E79"/>
              </a:solidFill>
            </a:endParaRPr>
          </a:p>
        </p:txBody>
      </p:sp>
      <p:pic>
        <p:nvPicPr>
          <p:cNvPr descr="C:\Users\Pc\Desktop\New Bitmap Image.bmp" id="122" name="Google Shape;12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46935"/>
            <a:ext cx="12192000" cy="111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1008017" y="2155373"/>
            <a:ext cx="10515600" cy="1854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6400"/>
              <a:buNone/>
            </a:pPr>
            <a:r>
              <a:rPr b="1" lang="en-US" sz="6400">
                <a:solidFill>
                  <a:srgbClr val="757070"/>
                </a:solidFill>
              </a:rPr>
              <a:t>СПАСИБО ЗА </a:t>
            </a:r>
            <a:br>
              <a:rPr b="1" lang="en-US" sz="6400">
                <a:solidFill>
                  <a:srgbClr val="757070"/>
                </a:solidFill>
              </a:rPr>
            </a:br>
            <a:r>
              <a:rPr b="1" lang="en-US" sz="6400">
                <a:solidFill>
                  <a:srgbClr val="757070"/>
                </a:solidFill>
              </a:rPr>
              <a:t>СОТРУДНИЧЕСТВО</a:t>
            </a:r>
            <a:endParaRPr b="1" sz="6400">
              <a:solidFill>
                <a:srgbClr val="757070"/>
              </a:solidFill>
            </a:endParaRPr>
          </a:p>
        </p:txBody>
      </p:sp>
      <p:pic>
        <p:nvPicPr>
          <p:cNvPr descr="C:\Users\Pc\Desktop\New Bitmap Image.bmp" id="128" name="Google Shape;12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46935"/>
            <a:ext cx="12192000" cy="111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2021-08-17T14:24:13Z</dcterms:created>
  <dc:creator>Ольга Воронина</dc:creator>
</cp:coreProperties>
</file>