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10"/>
  </p:handoutMasterIdLst>
  <p:sldIdLst>
    <p:sldId id="256" r:id="rId5"/>
    <p:sldId id="257" r:id="rId6"/>
    <p:sldId id="259" r:id="rId7"/>
    <p:sldId id="260" r:id="rId8"/>
    <p:sldId id="261" r:id="rId9"/>
  </p:sldIdLst>
  <p:sldSz cx="12192000" cy="6858000"/>
  <p:notesSz cx="6797675" cy="9928225"/>
  <p:custDataLst>
    <p:tags r:id="rId11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BFF15C-F4B4-5AEE-AC41-EFCC3E804DDB}" v="6" dt="2021-08-26T15:40:42.892"/>
    <p1510:client id="{F1B62FA3-43B3-28DC-C460-659ACA53403E}" v="76" dt="2021-08-26T15:13:34.1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4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gs" Target="tags/tag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Инна Семенова" userId="S::semenova@sgr.com.ru::8f93d5b4-b988-48e1-a51f-48c7c3522de3" providerId="AD" clId="Web-{F1B62FA3-43B3-28DC-C460-659ACA53403E}"/>
    <pc:docChg chg="modSld">
      <pc:chgData name="Инна Семенова" userId="S::semenova@sgr.com.ru::8f93d5b4-b988-48e1-a51f-48c7c3522de3" providerId="AD" clId="Web-{F1B62FA3-43B3-28DC-C460-659ACA53403E}" dt="2021-08-26T15:13:34.175" v="38" actId="20577"/>
      <pc:docMkLst>
        <pc:docMk/>
      </pc:docMkLst>
      <pc:sldChg chg="modSp">
        <pc:chgData name="Инна Семенова" userId="S::semenova@sgr.com.ru::8f93d5b4-b988-48e1-a51f-48c7c3522de3" providerId="AD" clId="Web-{F1B62FA3-43B3-28DC-C460-659ACA53403E}" dt="2021-08-26T15:13:34.175" v="38" actId="20577"/>
        <pc:sldMkLst>
          <pc:docMk/>
          <pc:sldMk cId="219808581" sldId="257"/>
        </pc:sldMkLst>
        <pc:spChg chg="mod">
          <ac:chgData name="Инна Семенова" userId="S::semenova@sgr.com.ru::8f93d5b4-b988-48e1-a51f-48c7c3522de3" providerId="AD" clId="Web-{F1B62FA3-43B3-28DC-C460-659ACA53403E}" dt="2021-08-26T15:13:34.175" v="38" actId="20577"/>
          <ac:spMkLst>
            <pc:docMk/>
            <pc:sldMk cId="219808581" sldId="257"/>
            <ac:spMk id="5" creationId="{CF24BE5E-6EE6-4202-85E4-27BD96C28BDC}"/>
          </ac:spMkLst>
        </pc:spChg>
      </pc:sldChg>
    </pc:docChg>
  </pc:docChgLst>
  <pc:docChgLst>
    <pc:chgData name="Инна Семенова" userId="S::semenova@sgr.com.ru::8f93d5b4-b988-48e1-a51f-48c7c3522de3" providerId="AD" clId="Web-{C7BFF15C-F4B4-5AEE-AC41-EFCC3E804DDB}"/>
    <pc:docChg chg="modSld">
      <pc:chgData name="Инна Семенова" userId="S::semenova@sgr.com.ru::8f93d5b4-b988-48e1-a51f-48c7c3522de3" providerId="AD" clId="Web-{C7BFF15C-F4B4-5AEE-AC41-EFCC3E804DDB}" dt="2021-08-26T15:40:41.751" v="3" actId="20577"/>
      <pc:docMkLst>
        <pc:docMk/>
      </pc:docMkLst>
      <pc:sldChg chg="modSp">
        <pc:chgData name="Инна Семенова" userId="S::semenova@sgr.com.ru::8f93d5b4-b988-48e1-a51f-48c7c3522de3" providerId="AD" clId="Web-{C7BFF15C-F4B4-5AEE-AC41-EFCC3E804DDB}" dt="2021-08-26T15:40:41.751" v="3" actId="20577"/>
        <pc:sldMkLst>
          <pc:docMk/>
          <pc:sldMk cId="219808581" sldId="257"/>
        </pc:sldMkLst>
        <pc:spChg chg="mod">
          <ac:chgData name="Инна Семенова" userId="S::semenova@sgr.com.ru::8f93d5b4-b988-48e1-a51f-48c7c3522de3" providerId="AD" clId="Web-{C7BFF15C-F4B4-5AEE-AC41-EFCC3E804DDB}" dt="2021-08-26T15:40:41.751" v="3" actId="20577"/>
          <ac:spMkLst>
            <pc:docMk/>
            <pc:sldMk cId="219808581" sldId="257"/>
            <ac:spMk id="5" creationId="{CF24BE5E-6EE6-4202-85E4-27BD96C28BDC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5EA8D-3378-4F5B-9505-0C3F41CBE735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EF9652-2FE7-46C4-B0F3-08F0FFCDB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9881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03CC-6FE4-4CE9-BB35-69C96CD17289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4071E-FA36-4D50-B974-B0C5D5C8C6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032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03CC-6FE4-4CE9-BB35-69C96CD17289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4071E-FA36-4D50-B974-B0C5D5C8C6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5627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03CC-6FE4-4CE9-BB35-69C96CD17289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4071E-FA36-4D50-B974-B0C5D5C8C6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974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03CC-6FE4-4CE9-BB35-69C96CD17289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4071E-FA36-4D50-B974-B0C5D5C8C6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8500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03CC-6FE4-4CE9-BB35-69C96CD17289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4071E-FA36-4D50-B974-B0C5D5C8C6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3529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03CC-6FE4-4CE9-BB35-69C96CD17289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4071E-FA36-4D50-B974-B0C5D5C8C6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9488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03CC-6FE4-4CE9-BB35-69C96CD17289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4071E-FA36-4D50-B974-B0C5D5C8C6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1909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03CC-6FE4-4CE9-BB35-69C96CD17289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4071E-FA36-4D50-B974-B0C5D5C8C6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434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03CC-6FE4-4CE9-BB35-69C96CD17289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4071E-FA36-4D50-B974-B0C5D5C8C6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5785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03CC-6FE4-4CE9-BB35-69C96CD17289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4071E-FA36-4D50-B974-B0C5D5C8C6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139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03CC-6FE4-4CE9-BB35-69C96CD17289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4071E-FA36-4D50-B974-B0C5D5C8C6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3993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203CC-6FE4-4CE9-BB35-69C96CD17289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4071E-FA36-4D50-B974-B0C5D5C8C6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3443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F6EEA53-AFEF-124F-AA6D-FCD81E64A70D}"/>
              </a:ext>
            </a:extLst>
          </p:cNvPr>
          <p:cNvSpPr txBox="1"/>
          <p:nvPr/>
        </p:nvSpPr>
        <p:spPr>
          <a:xfrm>
            <a:off x="895148" y="2593048"/>
            <a:ext cx="1031828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chemeClr val="bg1"/>
                </a:solidFill>
                <a:latin typeface="Akzidenz-Grotesk Pro Medium" panose="02000503030000020003" pitchFamily="2" charset="0"/>
              </a:rPr>
              <a:t>Вопросы перехода фармацевтического рынка к регулированию по правилам Евразийского Экономического </a:t>
            </a:r>
            <a:r>
              <a:rPr lang="ru-RU" sz="4000" dirty="0" smtClean="0">
                <a:solidFill>
                  <a:schemeClr val="bg1"/>
                </a:solidFill>
                <a:latin typeface="Akzidenz-Grotesk Pro Medium" panose="02000503030000020003" pitchFamily="2" charset="0"/>
              </a:rPr>
              <a:t>Союза</a:t>
            </a:r>
            <a:endParaRPr lang="en-US" sz="4000" dirty="0" smtClean="0">
              <a:solidFill>
                <a:schemeClr val="bg1"/>
              </a:solidFill>
              <a:latin typeface="Akzidenz-Grotesk Pro Medium" panose="02000503030000020003" pitchFamily="2" charset="0"/>
            </a:endParaRP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r>
              <a:rPr lang="ru-RU" sz="2400" b="0" i="0" kern="1200" dirty="0" smtClean="0">
                <a:solidFill>
                  <a:schemeClr val="bg1"/>
                </a:solidFill>
                <a:effectLst/>
                <a:latin typeface="Akzidenz-Grotesk Pro Medium" panose="02000503030000020003" pitchFamily="2" charset="0"/>
                <a:ea typeface="+mn-ea"/>
                <a:cs typeface="+mn-cs"/>
              </a:rPr>
              <a:t>АО «</a:t>
            </a:r>
            <a:r>
              <a:rPr lang="ru-RU" sz="2400" b="0" i="0" kern="1200" dirty="0" err="1" smtClean="0">
                <a:solidFill>
                  <a:schemeClr val="bg1"/>
                </a:solidFill>
                <a:effectLst/>
                <a:latin typeface="Akzidenz-Grotesk Pro Medium" panose="02000503030000020003" pitchFamily="2" charset="0"/>
                <a:ea typeface="+mn-ea"/>
                <a:cs typeface="+mn-cs"/>
              </a:rPr>
              <a:t>Рош</a:t>
            </a:r>
            <a:r>
              <a:rPr lang="ru-RU" sz="2400" b="0" i="0" kern="1200" dirty="0" smtClean="0">
                <a:solidFill>
                  <a:schemeClr val="bg1"/>
                </a:solidFill>
                <a:effectLst/>
                <a:latin typeface="Akzidenz-Grotesk Pro Medium" panose="02000503030000020003" pitchFamily="2" charset="0"/>
                <a:ea typeface="+mn-ea"/>
                <a:cs typeface="+mn-cs"/>
              </a:rPr>
              <a:t>-Москва»</a:t>
            </a:r>
            <a:endParaRPr lang="en-US" sz="2400" b="0" i="0" kern="1200" dirty="0">
              <a:solidFill>
                <a:schemeClr val="bg1"/>
              </a:solidFill>
              <a:effectLst/>
              <a:latin typeface="Akzidenz-Grotesk Pro Medium" panose="02000503030000020003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3270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5486A44-3586-4849-A81E-225F2B7AF761}"/>
              </a:ext>
            </a:extLst>
          </p:cNvPr>
          <p:cNvSpPr txBox="1"/>
          <p:nvPr/>
        </p:nvSpPr>
        <p:spPr>
          <a:xfrm>
            <a:off x="447675" y="483402"/>
            <a:ext cx="111632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chemeClr val="bg2">
                    <a:lumMod val="50000"/>
                  </a:schemeClr>
                </a:solidFill>
                <a:latin typeface="Akzidenz-Grotesk Pro Regular" panose="02000503030000020003" pitchFamily="2" charset="0"/>
              </a:rPr>
              <a:t>GMP инспектирование по правилам ЕАЭС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F24BE5E-6EE6-4202-85E4-27BD96C28BDC}"/>
              </a:ext>
            </a:extLst>
          </p:cNvPr>
          <p:cNvSpPr txBox="1"/>
          <p:nvPr/>
        </p:nvSpPr>
        <p:spPr>
          <a:xfrm>
            <a:off x="447674" y="1645471"/>
            <a:ext cx="11163300" cy="31547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spcBef>
                <a:spcPts val="600"/>
              </a:spcBef>
            </a:pPr>
            <a:r>
              <a:rPr lang="ru-RU" sz="2400" dirty="0"/>
              <a:t>В рамках инспектирования по правилам ЕАЭС на территории Российской Федерации существуют два уровня руководящих документов: </a:t>
            </a:r>
            <a:endParaRPr lang="ru-RU" sz="2400" dirty="0" smtClean="0"/>
          </a:p>
          <a:p>
            <a:pPr>
              <a:spcBef>
                <a:spcPts val="600"/>
              </a:spcBef>
            </a:pPr>
            <a:endParaRPr lang="ru-RU" sz="2400" dirty="0"/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400" dirty="0"/>
              <a:t>Решение Совета Евразийской Экономической Комиссии № 83 от 03.11.2016 (с изм. от 08.02.2021) – определяет основные сроки и этапы инспектирования </a:t>
            </a:r>
            <a:endParaRPr lang="ru-RU" sz="2400" dirty="0" smtClean="0"/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400" dirty="0" smtClean="0"/>
              <a:t>Приказ </a:t>
            </a:r>
            <a:r>
              <a:rPr lang="ru-RU" sz="2400" dirty="0"/>
              <a:t>Министерства Промышленности и Торговли РФ № 2945 от 04.09.2020 – определяет дополнительные ключевые этапы и сроки </a:t>
            </a:r>
            <a:r>
              <a:rPr lang="ru-RU" sz="2400" dirty="0" smtClean="0"/>
              <a:t>инспектирования </a:t>
            </a:r>
            <a:endParaRPr lang="ru-RU" sz="2400" dirty="0"/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19808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5486A44-3586-4849-A81E-225F2B7AF761}"/>
              </a:ext>
            </a:extLst>
          </p:cNvPr>
          <p:cNvSpPr txBox="1"/>
          <p:nvPr/>
        </p:nvSpPr>
        <p:spPr>
          <a:xfrm>
            <a:off x="447674" y="305513"/>
            <a:ext cx="89333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2">
                    <a:lumMod val="50000"/>
                  </a:schemeClr>
                </a:solidFill>
                <a:latin typeface="Akzidenz-Grotesk Pro Regular" panose="02000503030000020003" pitchFamily="2" charset="0"/>
              </a:rPr>
              <a:t>Особенности процедуры GMP инспектирования в рамках ЕАЭС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F24BE5E-6EE6-4202-85E4-27BD96C28BDC}"/>
              </a:ext>
            </a:extLst>
          </p:cNvPr>
          <p:cNvSpPr txBox="1"/>
          <p:nvPr/>
        </p:nvSpPr>
        <p:spPr>
          <a:xfrm>
            <a:off x="447674" y="1401268"/>
            <a:ext cx="11163300" cy="449353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Не установлен максимальный срок с момента решения уполномоченного органа о проведении фармацевтической инспекции до фактической инспекции на производственной площадке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2060"/>
                </a:solidFill>
              </a:rPr>
              <a:t>стагнация регуляторных подач и как следствие замедление доступа пациентов ЕАЭС к лекарственным </a:t>
            </a:r>
            <a:r>
              <a:rPr lang="ru-RU" sz="2000" dirty="0" smtClean="0">
                <a:solidFill>
                  <a:srgbClr val="002060"/>
                </a:solidFill>
              </a:rPr>
              <a:t>препаратам</a:t>
            </a:r>
            <a:endParaRPr lang="en-US" sz="2000" dirty="0" smtClean="0">
              <a:solidFill>
                <a:srgbClr val="002060"/>
              </a:solidFill>
            </a:endParaRP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</a:rPr>
              <a:t>сложность </a:t>
            </a:r>
            <a:r>
              <a:rPr lang="ru-RU" sz="2000" dirty="0">
                <a:solidFill>
                  <a:srgbClr val="002060"/>
                </a:solidFill>
              </a:rPr>
              <a:t>в обеспечении наличия постоянно действующего сертификата о соответствии производственной площадки правилам надлежащей производственной практики ЕАЭС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Максимальный срок от последнего дня последней инспекции до решения уполномоченного органа о выдаче (отказе в выдаче) сертификата составляет не более 90 календарных дней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2060"/>
                </a:solidFill>
              </a:rPr>
              <a:t>отсутствие регулируемого срока необходимого уполномоченному органу для принятия финального решения и документального оформления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Перечень документов по инспектированию указан и в Решение 83, и в Приказе 2945. При этом приказ содержит дополнительные требования к комплекту документов по решению 83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2060"/>
                </a:solidFill>
              </a:rPr>
              <a:t>расхождения в требуемом комплекте документов на национальном уровне и уровне ЕАЭС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668734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5486A44-3586-4849-A81E-225F2B7AF761}"/>
              </a:ext>
            </a:extLst>
          </p:cNvPr>
          <p:cNvSpPr txBox="1"/>
          <p:nvPr/>
        </p:nvSpPr>
        <p:spPr>
          <a:xfrm>
            <a:off x="447674" y="305513"/>
            <a:ext cx="91872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2">
                    <a:lumMod val="50000"/>
                  </a:schemeClr>
                </a:solidFill>
                <a:latin typeface="Akzidenz-Grotesk Pro Regular" panose="02000503030000020003" pitchFamily="2" charset="0"/>
              </a:rPr>
              <a:t>Перспективы развития процедуры GMP инспектирования в рамках ЕАЭС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F24BE5E-6EE6-4202-85E4-27BD96C28BDC}"/>
              </a:ext>
            </a:extLst>
          </p:cNvPr>
          <p:cNvSpPr txBox="1"/>
          <p:nvPr/>
        </p:nvSpPr>
        <p:spPr>
          <a:xfrm>
            <a:off x="447674" y="1401268"/>
            <a:ext cx="11163300" cy="403187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/>
              <a:t>Унификация процедуры  проведения фармацевтических инспекций в части закрепления всех этапов инспектирования и требуемых документов в едином документе на уровне ЕАЭС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/>
              <a:t>Устранение пробелов в сроках:</a:t>
            </a:r>
          </a:p>
          <a:p>
            <a:pPr marL="742950" lvl="1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/>
              <a:t>установление максимального срока с момента решения уполномоченного органа о проведении фармацевтической инспекции до фактической инспекции на производственной площадке по аналогии с национальной процедурой инспектирования (например, 160 рабочих </a:t>
            </a:r>
            <a:r>
              <a:rPr lang="ru-RU" sz="2000" dirty="0" smtClean="0"/>
              <a:t>дней)</a:t>
            </a:r>
            <a:endParaRPr lang="en-US" sz="2000" dirty="0" smtClean="0"/>
          </a:p>
          <a:p>
            <a:pPr marL="742950" lvl="1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 smtClean="0"/>
              <a:t>установление </a:t>
            </a:r>
            <a:r>
              <a:rPr lang="ru-RU" sz="2000" dirty="0"/>
              <a:t>регулируемого срока необходимого уполномоченному органу для принятия финального решения и документального оформления 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/>
              <a:t>Рассмотрение возможности работы в рамках электронного </a:t>
            </a:r>
            <a:r>
              <a:rPr lang="ru-RU" sz="2000" dirty="0" smtClean="0"/>
              <a:t>документооборота</a:t>
            </a:r>
            <a:r>
              <a:rPr lang="en-US" sz="2000" dirty="0" smtClean="0"/>
              <a:t> </a:t>
            </a:r>
            <a:r>
              <a:rPr lang="ru-RU" sz="2000" dirty="0"/>
              <a:t>и </a:t>
            </a:r>
            <a:r>
              <a:rPr lang="ru-RU" sz="2000" dirty="0" smtClean="0"/>
              <a:t>вопроса </a:t>
            </a:r>
            <a:r>
              <a:rPr lang="ru-RU" sz="2000" dirty="0"/>
              <a:t>стратегического межведомственного взаимодействия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649354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679447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RPPTCOMPATIBLERD03" val="RXP"/>
  <p:tag name="VARPPTTYPE" val="RXP"/>
  <p:tag name="VARPPTSLIDEFORMAT" val="RXP"/>
  <p:tag name="VARPPTCOMPATIBLE4" val="RXP"/>
  <p:tag name="VARSAVEMESSAGETIMESTAMP" val="RXP20.09.2021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6654F8B2A4E22546A728E14F65E9F67A" ma:contentTypeVersion="16" ma:contentTypeDescription="Создание документа." ma:contentTypeScope="" ma:versionID="c4279bb49f67f8843894d02da15b9bd0">
  <xsd:schema xmlns:xsd="http://www.w3.org/2001/XMLSchema" xmlns:xs="http://www.w3.org/2001/XMLSchema" xmlns:p="http://schemas.microsoft.com/office/2006/metadata/properties" xmlns:ns2="f35e3ae3-7573-4125-897b-4f0f89651cbc" xmlns:ns3="37105511-a3fc-490d-a5ef-ccc53796ea20" targetNamespace="http://schemas.microsoft.com/office/2006/metadata/properties" ma:root="true" ma:fieldsID="99df9ce70ff1a801a00da0ce410aa085" ns2:_="" ns3:_="">
    <xsd:import namespace="f35e3ae3-7573-4125-897b-4f0f89651cbc"/>
    <xsd:import namespace="37105511-a3fc-490d-a5ef-ccc53796ea2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_x041f__x0440__x043e__x0435__x043a__x0442_" minOccurs="0"/>
                <xsd:element ref="ns2:_Flow_SignoffStatu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5e3ae3-7573-4125-897b-4f0f89651cb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x041f__x0440__x043e__x0435__x043a__x0442_" ma:index="20" nillable="true" ma:displayName="Проект" ma:list="{1fb43538-4fe3-4ed7-a58b-dde58782388f}" ma:internalName="_x041f__x0440__x043e__x0435__x043a__x0442_" ma:showField="_x041d__x0430__x0438__x043c__x04">
      <xsd:simpleType>
        <xsd:restriction base="dms:Lookup"/>
      </xsd:simpleType>
    </xsd:element>
    <xsd:element name="_Flow_SignoffStatus" ma:index="21" nillable="true" ma:displayName="Состояние одобрения" ma:internalName="_x0421__x043e__x0441__x0442__x043e__x044f__x043d__x0438__x0435__x0020__x043e__x0434__x043e__x0431__x0440__x0435__x043d__x0438__x044f_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105511-a3fc-490d-a5ef-ccc53796ea2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Совместно с подробностями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f35e3ae3-7573-4125-897b-4f0f89651cbc" xsi:nil="true"/>
    <_x041f__x0440__x043e__x0435__x043a__x0442_ xmlns="f35e3ae3-7573-4125-897b-4f0f89651cbc" xsi:nil="true"/>
  </documentManagement>
</p:properties>
</file>

<file path=customXml/itemProps1.xml><?xml version="1.0" encoding="utf-8"?>
<ds:datastoreItem xmlns:ds="http://schemas.openxmlformats.org/officeDocument/2006/customXml" ds:itemID="{F642E838-02E0-4695-B820-20AEC345EF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35e3ae3-7573-4125-897b-4f0f89651cbc"/>
    <ds:schemaRef ds:uri="37105511-a3fc-490d-a5ef-ccc53796ea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49144C0-03BE-4B1D-8EE2-CC82E6FB6F3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F8E0623-5B61-47BF-92F0-9A052061D44D}">
  <ds:schemaRefs>
    <ds:schemaRef ds:uri="http://schemas.openxmlformats.org/package/2006/metadata/core-properties"/>
    <ds:schemaRef ds:uri="37105511-a3fc-490d-a5ef-ccc53796ea20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f35e3ae3-7573-4125-897b-4f0f89651cbc"/>
    <ds:schemaRef ds:uri="http://purl.org/dc/terms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105</TotalTime>
  <Words>232</Words>
  <Application>Microsoft Office PowerPoint</Application>
  <PresentationFormat>Широкоэкранный</PresentationFormat>
  <Paragraphs>24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Akzidenz-Grotesk Pro Medium</vt:lpstr>
      <vt:lpstr>Akzidenz-Grotesk Pro Regular</vt:lpstr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H-C.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Воронина</dc:creator>
  <cp:lastModifiedBy>Анна Андриянова</cp:lastModifiedBy>
  <cp:revision>24</cp:revision>
  <cp:lastPrinted>2021-09-20T11:46:50Z</cp:lastPrinted>
  <dcterms:created xsi:type="dcterms:W3CDTF">2021-08-17T14:24:13Z</dcterms:created>
  <dcterms:modified xsi:type="dcterms:W3CDTF">2021-09-21T09:20:09Z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0x0101006654F8B2A4E22546A728E14F65E9F67A</vt:lpwstr>
  </property>
</Properties>
</file>