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Garamond"/>
      <p:regular r:id="rId11"/>
      <p:bold r:id="rId12"/>
      <p:italic r:id="rId13"/>
      <p:boldItalic r:id="rId14"/>
    </p:embeddedFont>
    <p:embeddedFont>
      <p:font typeface="Corbel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gKzzXFeUEKUj6XW1D5ufg7sZ+r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Garamond-regular.fntdata"/><Relationship Id="rId10" Type="http://schemas.openxmlformats.org/officeDocument/2006/relationships/slide" Target="slides/slide5.xml"/><Relationship Id="rId13" Type="http://schemas.openxmlformats.org/officeDocument/2006/relationships/font" Target="fonts/Garamond-italic.fntdata"/><Relationship Id="rId12" Type="http://schemas.openxmlformats.org/officeDocument/2006/relationships/font" Target="fonts/Garamon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rbel-regular.fntdata"/><Relationship Id="rId14" Type="http://schemas.openxmlformats.org/officeDocument/2006/relationships/font" Target="fonts/Garamond-boldItalic.fntdata"/><Relationship Id="rId17" Type="http://schemas.openxmlformats.org/officeDocument/2006/relationships/font" Target="fonts/Corbel-italic.fntdata"/><Relationship Id="rId16" Type="http://schemas.openxmlformats.org/officeDocument/2006/relationships/font" Target="fonts/Corbel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Corbel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078029" y="2399898"/>
            <a:ext cx="816921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Требования надлежащей практики производства биологических продуктов в Аргентине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078029" y="5569997"/>
            <a:ext cx="7653016" cy="1231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Доктор Патрисия Апреа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Директор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Управление по оценке и контролю </a:t>
            </a:r>
            <a:b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биологических и радиофармацевтических препаратов 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ANMAT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1198364" y="1550318"/>
            <a:ext cx="8657304" cy="946981"/>
          </a:xfrm>
          <a:prstGeom prst="flowChartAlternateProcess">
            <a:avLst/>
          </a:prstGeom>
          <a:solidFill>
            <a:srgbClr val="8196C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Производители биологических препаратов для человека должны быть санкционированы ANMAT и соответствовать действующей надлежащей производственной практике</a:t>
            </a:r>
            <a:r>
              <a:rPr b="1" lang="ru-RU" sz="16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Это применимо, даже если продукция предназначена только для экспорта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1198364" y="2727543"/>
            <a:ext cx="8657304" cy="946981"/>
          </a:xfrm>
          <a:prstGeom prst="flowChartAlternateProcess">
            <a:avLst/>
          </a:prstGeom>
          <a:solidFill>
            <a:srgbClr val="93A5CD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Производственные площадки за пределами страны также должны иметь разрешение, выданное ANMAT.</a:t>
            </a:r>
            <a:endParaRPr b="1" sz="2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1198364" y="3881084"/>
            <a:ext cx="8657304" cy="946981"/>
          </a:xfrm>
          <a:prstGeom prst="flowChartAlternateProcess">
            <a:avLst/>
          </a:prstGeom>
          <a:solidFill>
            <a:srgbClr val="A9B7D7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Производственные помещения регулярно проверяются ANMAT, чтобы обеспечить соблюдение требований cGMP</a:t>
            </a:r>
            <a:endParaRPr b="1" sz="2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2451977" y="6012597"/>
            <a:ext cx="6150077" cy="528936"/>
          </a:xfrm>
          <a:prstGeom prst="rect">
            <a:avLst/>
          </a:prstGeom>
          <a:solidFill>
            <a:srgbClr val="EDF1F7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2E75B5"/>
                </a:solidFill>
                <a:latin typeface="Corbel"/>
                <a:ea typeface="Corbel"/>
                <a:cs typeface="Corbel"/>
                <a:sym typeface="Corbel"/>
              </a:rPr>
              <a:t>ПРОИЗВОДСТВО БИОЛОГИЧЕСКИХ ПРОДУКТОВ</a:t>
            </a:r>
            <a:endParaRPr b="0" i="0" sz="1800" u="none" cap="none" strike="noStrike">
              <a:solidFill>
                <a:srgbClr val="2E75B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94" name="Google Shape;94;p2"/>
          <p:cNvGrpSpPr/>
          <p:nvPr/>
        </p:nvGrpSpPr>
        <p:grpSpPr>
          <a:xfrm>
            <a:off x="1407094" y="321541"/>
            <a:ext cx="8448574" cy="5955663"/>
            <a:chOff x="1407094" y="321541"/>
            <a:chExt cx="8448574" cy="5955663"/>
          </a:xfrm>
        </p:grpSpPr>
        <p:sp>
          <p:nvSpPr>
            <p:cNvPr id="95" name="Google Shape;95;p2"/>
            <p:cNvSpPr/>
            <p:nvPr/>
          </p:nvSpPr>
          <p:spPr>
            <a:xfrm>
              <a:off x="1617362" y="321541"/>
              <a:ext cx="7968021" cy="945726"/>
            </a:xfrm>
            <a:prstGeom prst="rect">
              <a:avLst/>
            </a:prstGeom>
            <a:solidFill>
              <a:srgbClr val="6D94BF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2400" cap="small">
                  <a:solidFill>
                    <a:srgbClr val="DDEAF6"/>
                  </a:solidFill>
                  <a:latin typeface="Garamond"/>
                  <a:ea typeface="Garamond"/>
                  <a:cs typeface="Garamond"/>
                  <a:sym typeface="Garamond"/>
                </a:rPr>
                <a:t>Лицензионные и нормативные инспекции</a:t>
              </a:r>
              <a:endParaRPr b="1" sz="2400" cap="small">
                <a:solidFill>
                  <a:srgbClr val="DDEAF6"/>
                </a:solidFill>
                <a:latin typeface="Garamond"/>
                <a:ea typeface="Garamond"/>
                <a:cs typeface="Garamond"/>
                <a:sym typeface="Garamond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2400" cap="small">
                  <a:solidFill>
                    <a:srgbClr val="DDEAF6"/>
                  </a:solidFill>
                  <a:latin typeface="Garamond"/>
                  <a:ea typeface="Garamond"/>
                  <a:cs typeface="Garamond"/>
                  <a:sym typeface="Garamond"/>
                </a:rPr>
                <a:t>Система регулирования Аргентины </a:t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407094" y="5288097"/>
              <a:ext cx="2692197" cy="528936"/>
            </a:xfrm>
            <a:prstGeom prst="rect">
              <a:avLst/>
            </a:prstGeom>
            <a:solidFill>
              <a:srgbClr val="CED7E8"/>
            </a:solidFill>
            <a:ln cap="flat" cmpd="sng" w="25400">
              <a:solidFill>
                <a:srgbClr val="88A3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5496"/>
                </a:buClr>
                <a:buSzPts val="2000"/>
                <a:buFont typeface="Corbel"/>
                <a:buNone/>
              </a:pPr>
              <a:r>
                <a:rPr b="0" i="0" lang="ru-RU" sz="2000" u="none" cap="none" strike="noStrike">
                  <a:solidFill>
                    <a:srgbClr val="2F5496"/>
                  </a:solidFill>
                  <a:latin typeface="Corbel"/>
                  <a:ea typeface="Corbel"/>
                  <a:cs typeface="Corbel"/>
                  <a:sym typeface="Corbel"/>
                </a:rPr>
                <a:t>IMP</a:t>
              </a:r>
              <a:endParaRPr b="0" i="0" sz="2400" u="none" cap="none" strike="noStrike">
                <a:solidFill>
                  <a:srgbClr val="2F549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307973" y="5288097"/>
              <a:ext cx="2547695" cy="528936"/>
            </a:xfrm>
            <a:prstGeom prst="rect">
              <a:avLst/>
            </a:prstGeom>
            <a:solidFill>
              <a:srgbClr val="CED7E8"/>
            </a:solidFill>
            <a:ln cap="flat" cmpd="sng" w="25400">
              <a:solidFill>
                <a:srgbClr val="88A3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5496"/>
                </a:buClr>
                <a:buSzPts val="1800"/>
                <a:buFont typeface="Corbel"/>
                <a:buNone/>
              </a:pPr>
              <a:r>
                <a:rPr lang="ru-RU" sz="1800">
                  <a:solidFill>
                    <a:srgbClr val="2F5496"/>
                  </a:solidFill>
                  <a:latin typeface="Corbel"/>
                  <a:ea typeface="Corbel"/>
                  <a:cs typeface="Corbel"/>
                  <a:sym typeface="Corbel"/>
                </a:rPr>
                <a:t>ЛЕКАРСТВЕННЫЕ ПРОДУКТЫ</a:t>
              </a:r>
              <a:endParaRPr b="0" i="0" sz="1800" u="none" cap="none" strike="noStrike">
                <a:solidFill>
                  <a:srgbClr val="2F549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4427532" y="5288097"/>
              <a:ext cx="2552200" cy="528936"/>
            </a:xfrm>
            <a:prstGeom prst="rect">
              <a:avLst/>
            </a:prstGeom>
            <a:solidFill>
              <a:srgbClr val="CED7E8"/>
            </a:solidFill>
            <a:ln cap="flat" cmpd="sng" w="25400">
              <a:solidFill>
                <a:srgbClr val="88A3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5496"/>
                </a:buClr>
                <a:buSzPts val="2000"/>
                <a:buFont typeface="Corbel"/>
                <a:buNone/>
              </a:pPr>
              <a:r>
                <a:rPr lang="ru-RU" sz="2000">
                  <a:solidFill>
                    <a:srgbClr val="2F5496"/>
                  </a:solidFill>
                  <a:latin typeface="Corbel"/>
                  <a:ea typeface="Corbel"/>
                  <a:cs typeface="Corbel"/>
                  <a:sym typeface="Corbel"/>
                </a:rPr>
                <a:t>API</a:t>
              </a:r>
              <a:endParaRPr b="0" i="0" sz="2000" u="none" cap="none" strike="noStrike">
                <a:solidFill>
                  <a:srgbClr val="2F549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cxnSp>
          <p:nvCxnSpPr>
            <p:cNvPr id="99" name="Google Shape;99;p2"/>
            <p:cNvCxnSpPr>
              <a:stCxn id="95" idx="3"/>
              <a:endCxn id="93" idx="3"/>
            </p:cNvCxnSpPr>
            <p:nvPr/>
          </p:nvCxnSpPr>
          <p:spPr>
            <a:xfrm flipH="1">
              <a:off x="8601983" y="794404"/>
              <a:ext cx="983400" cy="5482800"/>
            </a:xfrm>
            <a:prstGeom prst="bentConnector3">
              <a:avLst>
                <a:gd fmla="val -90741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100" name="Google Shape;100;p2"/>
            <p:cNvCxnSpPr>
              <a:stCxn id="95" idx="1"/>
              <a:endCxn id="93" idx="1"/>
            </p:cNvCxnSpPr>
            <p:nvPr/>
          </p:nvCxnSpPr>
          <p:spPr>
            <a:xfrm>
              <a:off x="1617362" y="794404"/>
              <a:ext cx="834600" cy="5482800"/>
            </a:xfrm>
            <a:prstGeom prst="bentConnector3">
              <a:avLst>
                <a:gd fmla="val -119279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sp>
          <p:nvSpPr>
            <p:cNvPr id="101" name="Google Shape;101;p2"/>
            <p:cNvSpPr/>
            <p:nvPr/>
          </p:nvSpPr>
          <p:spPr>
            <a:xfrm>
              <a:off x="2769633" y="4874045"/>
              <a:ext cx="191729" cy="350492"/>
            </a:xfrm>
            <a:prstGeom prst="downArrow">
              <a:avLst>
                <a:gd fmla="val 50000" name="adj1"/>
                <a:gd fmla="val 50000" name="adj2"/>
              </a:avLst>
            </a:prstGeom>
            <a:solidFill>
              <a:srgbClr val="B3C6E7"/>
            </a:solidFill>
            <a:ln cap="flat" cmpd="sng" w="12700">
              <a:solidFill>
                <a:srgbClr val="ACB8C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8390091" y="4875539"/>
              <a:ext cx="191729" cy="350492"/>
            </a:xfrm>
            <a:prstGeom prst="downArrow">
              <a:avLst>
                <a:gd fmla="val 50000" name="adj1"/>
                <a:gd fmla="val 50000" name="adj2"/>
              </a:avLst>
            </a:prstGeom>
            <a:solidFill>
              <a:srgbClr val="B3C6E7"/>
            </a:solidFill>
            <a:ln cap="flat" cmpd="sng" w="12700">
              <a:solidFill>
                <a:srgbClr val="ACB8C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5531930" y="4882835"/>
              <a:ext cx="191729" cy="350492"/>
            </a:xfrm>
            <a:prstGeom prst="downArrow">
              <a:avLst>
                <a:gd fmla="val 50000" name="adj1"/>
                <a:gd fmla="val 50000" name="adj2"/>
              </a:avLst>
            </a:prstGeom>
            <a:solidFill>
              <a:srgbClr val="B3C6E7"/>
            </a:solidFill>
            <a:ln cap="flat" cmpd="sng" w="12700">
              <a:solidFill>
                <a:srgbClr val="ACB8C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_azul_blanco-01"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52908"/>
            <a:ext cx="2087562" cy="72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/>
          <p:nvPr/>
        </p:nvSpPr>
        <p:spPr>
          <a:xfrm>
            <a:off x="284960" y="1002587"/>
            <a:ext cx="2664715" cy="2427817"/>
          </a:xfrm>
          <a:prstGeom prst="rect">
            <a:avLst/>
          </a:prstGeom>
          <a:solidFill>
            <a:schemeClr val="accent5">
              <a:alpha val="21960"/>
            </a:schemeClr>
          </a:solidFill>
          <a:ln cap="flat" cmpd="sng" w="12700">
            <a:solidFill>
              <a:srgbClr val="599BD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"/>
          <p:cNvSpPr txBox="1"/>
          <p:nvPr/>
        </p:nvSpPr>
        <p:spPr>
          <a:xfrm>
            <a:off x="3888323" y="877923"/>
            <a:ext cx="230505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>
                <a:solidFill>
                  <a:srgbClr val="71BEC4"/>
                </a:solidFill>
                <a:latin typeface="Calibri"/>
                <a:ea typeface="Calibri"/>
                <a:cs typeface="Calibri"/>
                <a:sym typeface="Calibri"/>
              </a:rPr>
              <a:t>Вариации</a:t>
            </a:r>
            <a:endParaRPr b="1" sz="2000">
              <a:solidFill>
                <a:srgbClr val="71BE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1" name="Google Shape;111;p3"/>
          <p:cNvGrpSpPr/>
          <p:nvPr/>
        </p:nvGrpSpPr>
        <p:grpSpPr>
          <a:xfrm>
            <a:off x="3543928" y="1423107"/>
            <a:ext cx="3638537" cy="2094821"/>
            <a:chOff x="0" y="3941"/>
            <a:chExt cx="3638537" cy="2094821"/>
          </a:xfrm>
        </p:grpSpPr>
        <p:sp>
          <p:nvSpPr>
            <p:cNvPr id="112" name="Google Shape;112;p3"/>
            <p:cNvSpPr/>
            <p:nvPr/>
          </p:nvSpPr>
          <p:spPr>
            <a:xfrm>
              <a:off x="0" y="240101"/>
              <a:ext cx="3638537" cy="403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181926" y="3941"/>
              <a:ext cx="2546975" cy="47232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3"/>
            <p:cNvSpPr txBox="1"/>
            <p:nvPr/>
          </p:nvSpPr>
          <p:spPr>
            <a:xfrm>
              <a:off x="204983" y="26998"/>
              <a:ext cx="2500861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96250" spcFirstLastPara="1" rIns="9625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3864"/>
                </a:buClr>
                <a:buSzPts val="1600"/>
                <a:buFont typeface="Calibri"/>
                <a:buNone/>
              </a:pPr>
              <a:r>
                <a:rPr b="1" lang="ru-RU" sz="1600">
                  <a:solidFill>
                    <a:srgbClr val="1F3864"/>
                  </a:solidFill>
                  <a:latin typeface="Calibri"/>
                  <a:ea typeface="Calibri"/>
                  <a:cs typeface="Calibri"/>
                  <a:sym typeface="Calibri"/>
                </a:rPr>
                <a:t>Существенный</a:t>
              </a:r>
              <a:endParaRPr b="1" sz="16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0" y="965861"/>
              <a:ext cx="3638537" cy="403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181926" y="729701"/>
              <a:ext cx="2546975" cy="47232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204983" y="752758"/>
              <a:ext cx="2500861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96250" spcFirstLastPara="1" rIns="9625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3864"/>
                </a:buClr>
                <a:buSzPts val="1600"/>
                <a:buFont typeface="Calibri"/>
                <a:buNone/>
              </a:pPr>
              <a:r>
                <a:rPr b="1" lang="ru-RU" sz="1600">
                  <a:solidFill>
                    <a:srgbClr val="1F3864"/>
                  </a:solidFill>
                  <a:latin typeface="Calibri"/>
                  <a:ea typeface="Calibri"/>
                  <a:cs typeface="Calibri"/>
                  <a:sym typeface="Calibri"/>
                </a:rPr>
                <a:t>Незначительный</a:t>
              </a:r>
              <a:endParaRPr b="1" sz="16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0" y="1695562"/>
              <a:ext cx="3638537" cy="403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181926" y="1455461"/>
              <a:ext cx="2546975" cy="47232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3"/>
            <p:cNvSpPr txBox="1"/>
            <p:nvPr/>
          </p:nvSpPr>
          <p:spPr>
            <a:xfrm>
              <a:off x="204983" y="1478518"/>
              <a:ext cx="2500861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96250" spcFirstLastPara="1" rIns="9625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3864"/>
                </a:buClr>
                <a:buSzPts val="1600"/>
                <a:buFont typeface="Calibri"/>
                <a:buNone/>
              </a:pPr>
              <a:r>
                <a:rPr b="1" lang="ru-RU" sz="1600">
                  <a:solidFill>
                    <a:srgbClr val="1F3864"/>
                  </a:solidFill>
                  <a:latin typeface="Calibri"/>
                  <a:ea typeface="Calibri"/>
                  <a:cs typeface="Calibri"/>
                  <a:sym typeface="Calibri"/>
                </a:rPr>
                <a:t>Административный</a:t>
              </a:r>
              <a:endParaRPr b="1" sz="16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3"/>
          <p:cNvGrpSpPr/>
          <p:nvPr/>
        </p:nvGrpSpPr>
        <p:grpSpPr>
          <a:xfrm>
            <a:off x="364618" y="1799727"/>
            <a:ext cx="2425889" cy="501840"/>
            <a:chOff x="197430" y="49236"/>
            <a:chExt cx="2764025" cy="501840"/>
          </a:xfrm>
        </p:grpSpPr>
        <p:sp>
          <p:nvSpPr>
            <p:cNvPr id="122" name="Google Shape;122;p3"/>
            <p:cNvSpPr/>
            <p:nvPr/>
          </p:nvSpPr>
          <p:spPr>
            <a:xfrm>
              <a:off x="197430" y="49236"/>
              <a:ext cx="2764025" cy="501840"/>
            </a:xfrm>
            <a:prstGeom prst="roundRect">
              <a:avLst>
                <a:gd fmla="val 16667" name="adj"/>
              </a:avLst>
            </a:prstGeom>
            <a:solidFill>
              <a:srgbClr val="007976">
                <a:alpha val="21960"/>
              </a:srgbClr>
            </a:solidFill>
            <a:ln cap="flat" cmpd="sng" w="12700">
              <a:solidFill>
                <a:srgbClr val="12A7A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3"/>
            <p:cNvSpPr txBox="1"/>
            <p:nvPr/>
          </p:nvSpPr>
          <p:spPr>
            <a:xfrm>
              <a:off x="221928" y="73734"/>
              <a:ext cx="2715029" cy="452844"/>
            </a:xfrm>
            <a:prstGeom prst="rect">
              <a:avLst/>
            </a:prstGeom>
            <a:solidFill>
              <a:srgbClr val="007976">
                <a:alpha val="21960"/>
              </a:srgbClr>
            </a:solidFill>
            <a:ln cap="flat" cmpd="sng" w="9525">
              <a:solidFill>
                <a:srgbClr val="A8D08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4450" spcFirstLastPara="1" rIns="10445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7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Регистрация</a:t>
              </a:r>
              <a:endParaRPr b="1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" name="Google Shape;124;p3"/>
          <p:cNvGrpSpPr/>
          <p:nvPr/>
        </p:nvGrpSpPr>
        <p:grpSpPr>
          <a:xfrm>
            <a:off x="401365" y="2707392"/>
            <a:ext cx="2401391" cy="594182"/>
            <a:chOff x="208112" y="527268"/>
            <a:chExt cx="2764025" cy="501841"/>
          </a:xfrm>
        </p:grpSpPr>
        <p:sp>
          <p:nvSpPr>
            <p:cNvPr id="125" name="Google Shape;125;p3"/>
            <p:cNvSpPr/>
            <p:nvPr/>
          </p:nvSpPr>
          <p:spPr>
            <a:xfrm>
              <a:off x="208112" y="527268"/>
              <a:ext cx="2764025" cy="501840"/>
            </a:xfrm>
            <a:prstGeom prst="roundRect">
              <a:avLst>
                <a:gd fmla="val 16667" name="adj"/>
              </a:avLst>
            </a:prstGeom>
            <a:solidFill>
              <a:srgbClr val="007976">
                <a:alpha val="21960"/>
              </a:srgbClr>
            </a:solidFill>
            <a:ln cap="flat" cmpd="sng" w="12700">
              <a:solidFill>
                <a:srgbClr val="12A7A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3"/>
            <p:cNvSpPr txBox="1"/>
            <p:nvPr/>
          </p:nvSpPr>
          <p:spPr>
            <a:xfrm>
              <a:off x="221928" y="551766"/>
              <a:ext cx="2715029" cy="477343"/>
            </a:xfrm>
            <a:prstGeom prst="rect">
              <a:avLst/>
            </a:prstGeom>
            <a:solidFill>
              <a:srgbClr val="007976">
                <a:alpha val="21960"/>
              </a:srgbClr>
            </a:solidFill>
            <a:ln cap="flat" cmpd="sng" w="9525">
              <a:solidFill>
                <a:srgbClr val="12A7A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4450" spcFirstLastPara="1" rIns="10445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Лицензия на эксплуатацию</a:t>
              </a:r>
              <a:endParaRPr b="1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1" lang="ru-RU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1-я инспекция GMP</a:t>
              </a:r>
              <a:endParaRPr b="1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7" name="Google Shape;127;p3"/>
          <p:cNvSpPr txBox="1"/>
          <p:nvPr/>
        </p:nvSpPr>
        <p:spPr>
          <a:xfrm>
            <a:off x="413369" y="1038841"/>
            <a:ext cx="235563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>
                <a:solidFill>
                  <a:srgbClr val="71BEC4"/>
                </a:solidFill>
                <a:latin typeface="Corbel"/>
                <a:ea typeface="Corbel"/>
                <a:cs typeface="Corbel"/>
                <a:sym typeface="Corbel"/>
              </a:rPr>
              <a:t>Авторизация производителя</a:t>
            </a:r>
            <a:endParaRPr b="1" sz="2000">
              <a:solidFill>
                <a:srgbClr val="71BEC4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8" name="Google Shape;128;p3"/>
          <p:cNvSpPr/>
          <p:nvPr/>
        </p:nvSpPr>
        <p:spPr>
          <a:xfrm flipH="1" rot="10800000">
            <a:off x="2965984" y="5010887"/>
            <a:ext cx="366867" cy="70905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4776840" y="3659121"/>
            <a:ext cx="2418287" cy="1993534"/>
          </a:xfrm>
          <a:prstGeom prst="leftArrowCallout">
            <a:avLst>
              <a:gd fmla="val 0" name="adj1"/>
              <a:gd fmla="val 0" name="adj2"/>
              <a:gd fmla="val 12618" name="adj3"/>
              <a:gd fmla="val 89966" name="adj4"/>
            </a:avLst>
          </a:prstGeom>
          <a:solidFill>
            <a:schemeClr val="accent1">
              <a:alpha val="15686"/>
            </a:schemeClr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Последствия несоблюдения </a:t>
            </a:r>
            <a:r>
              <a:rPr lang="ru-RU" sz="14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GMP</a:t>
            </a:r>
            <a:endParaRPr/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CAPA</a:t>
            </a:r>
            <a:endParaRPr/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Отзыв продукции</a:t>
            </a:r>
            <a:endParaRPr sz="120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Сертификат GMP </a:t>
            </a:r>
            <a:endParaRPr/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Приостановление лицензии</a:t>
            </a:r>
            <a:endParaRPr sz="120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Аннулирование лицензии </a:t>
            </a:r>
            <a:endParaRPr sz="120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Правонарушение </a:t>
            </a:r>
            <a:endParaRPr/>
          </a:p>
          <a:p>
            <a:pPr indent="-1968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1347761" y="3950636"/>
            <a:ext cx="3356974" cy="10144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БИОЛОГИЧЕСКИЙ ПРОИЗВОДИТЕЛЬ</a:t>
            </a:r>
            <a:endParaRPr sz="1800">
              <a:solidFill>
                <a:srgbClr val="1F3864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4071617" y="3563767"/>
            <a:ext cx="180278" cy="34103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3"/>
          <p:cNvSpPr/>
          <p:nvPr/>
        </p:nvSpPr>
        <p:spPr>
          <a:xfrm>
            <a:off x="1135626" y="5798986"/>
            <a:ext cx="3641214" cy="560439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ИНСПЕКЦИИ GMP </a:t>
            </a:r>
            <a:endParaRPr/>
          </a:p>
        </p:txBody>
      </p:sp>
      <p:sp>
        <p:nvSpPr>
          <p:cNvPr id="133" name="Google Shape;133;p3"/>
          <p:cNvSpPr/>
          <p:nvPr/>
        </p:nvSpPr>
        <p:spPr>
          <a:xfrm>
            <a:off x="1952338" y="3504486"/>
            <a:ext cx="180278" cy="34103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324482" y="115228"/>
            <a:ext cx="11547970" cy="7455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 cap="small">
                <a:solidFill>
                  <a:srgbClr val="B7CCE4"/>
                </a:solidFill>
                <a:latin typeface="Garamond"/>
                <a:ea typeface="Garamond"/>
                <a:cs typeface="Garamond"/>
                <a:sym typeface="Garamond"/>
              </a:rPr>
              <a:t>Лицензионные и нормативные проверки</a:t>
            </a:r>
            <a:endParaRPr b="1" i="0" sz="2000" u="none" cap="small" strike="noStrike">
              <a:solidFill>
                <a:srgbClr val="B7CCE4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 cap="small">
                <a:solidFill>
                  <a:srgbClr val="B7CCE4"/>
                </a:solidFill>
                <a:latin typeface="Garamond"/>
                <a:ea typeface="Garamond"/>
                <a:cs typeface="Garamond"/>
                <a:sym typeface="Garamond"/>
              </a:rPr>
              <a:t>Система регулирования Аргентины</a:t>
            </a:r>
            <a:r>
              <a:rPr b="1" i="0" lang="ru-RU" sz="2000" u="none" cap="small" strike="noStrike">
                <a:solidFill>
                  <a:srgbClr val="B7CCE4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</p:txBody>
      </p:sp>
      <p:sp>
        <p:nvSpPr>
          <p:cNvPr id="135" name="Google Shape;135;p3"/>
          <p:cNvSpPr/>
          <p:nvPr/>
        </p:nvSpPr>
        <p:spPr>
          <a:xfrm>
            <a:off x="7580671" y="1002587"/>
            <a:ext cx="4291782" cy="2645873"/>
          </a:xfrm>
          <a:prstGeom prst="rect">
            <a:avLst/>
          </a:prstGeom>
          <a:solidFill>
            <a:srgbClr val="E1EFD8"/>
          </a:solidFill>
          <a:ln cap="flat" cmpd="sng" w="25400">
            <a:solidFill>
              <a:srgbClr val="C4E0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548135"/>
                </a:solidFill>
                <a:latin typeface="Corbel"/>
                <a:ea typeface="Corbel"/>
                <a:cs typeface="Corbel"/>
                <a:sym typeface="Corbel"/>
              </a:rPr>
              <a:t>ПРОИЗВОДСТВО ЗА ПРЕДЕЛАМИ РАЗРЕШЕНИЯ, ПРЕДОСТАВЛЕННОГО НА ОСНОВЕ</a:t>
            </a:r>
            <a:r>
              <a:rPr lang="ru-RU" sz="1600">
                <a:solidFill>
                  <a:srgbClr val="0C1C1D"/>
                </a:solidFill>
                <a:latin typeface="Corbel"/>
                <a:ea typeface="Corbel"/>
                <a:cs typeface="Corbel"/>
                <a:sym typeface="Corbel"/>
              </a:rPr>
              <a:t>:</a:t>
            </a:r>
            <a:endParaRPr/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A8D08C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rgbClr val="A8D08C"/>
                </a:solidFill>
                <a:latin typeface="Corbel"/>
                <a:ea typeface="Corbel"/>
                <a:cs typeface="Corbel"/>
                <a:sym typeface="Corbel"/>
              </a:rPr>
              <a:t>Инспекций GMP на площадках, проводимые ANMAT</a:t>
            </a:r>
            <a:endParaRPr b="0" i="0" sz="1600" u="none" cap="none" strike="noStrike">
              <a:solidFill>
                <a:srgbClr val="A8D08C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A8D08C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rgbClr val="A8D08C"/>
                </a:solidFill>
                <a:latin typeface="Corbel"/>
                <a:ea typeface="Corbel"/>
                <a:cs typeface="Corbel"/>
                <a:sym typeface="Corbel"/>
              </a:rPr>
              <a:t>Отчета, предоставленного членом RNA PIC/S</a:t>
            </a:r>
            <a:endParaRPr/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A8D08C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rgbClr val="A8D08C"/>
                </a:solidFill>
                <a:latin typeface="Corbel"/>
                <a:ea typeface="Corbel"/>
                <a:cs typeface="Corbel"/>
                <a:sym typeface="Corbel"/>
              </a:rPr>
              <a:t>Надежности: сертификата GMP, выданного членом RNA PIC/S, двусторонних соглашений, региональных соглашений, инспекций WHO  </a:t>
            </a:r>
            <a:endParaRPr b="0" i="0" sz="1600" u="none" cap="none" strike="noStrike">
              <a:solidFill>
                <a:srgbClr val="A8D08C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5102942" y="6032090"/>
            <a:ext cx="2079523" cy="16223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7580670" y="5334901"/>
            <a:ext cx="4291782" cy="139437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CAAC"/>
              </a:buClr>
              <a:buSzPts val="1600"/>
              <a:buFont typeface="Corbel"/>
              <a:buNone/>
            </a:pPr>
            <a:r>
              <a:rPr b="1" lang="ru-RU" sz="1600">
                <a:solidFill>
                  <a:srgbClr val="F7CAAC"/>
                </a:solidFill>
                <a:latin typeface="Corbel"/>
                <a:ea typeface="Corbel"/>
                <a:cs typeface="Corbel"/>
                <a:sym typeface="Corbel"/>
              </a:rPr>
              <a:t>Первоначальная инспекция</a:t>
            </a:r>
            <a:endParaRPr b="1" sz="1600">
              <a:solidFill>
                <a:srgbClr val="F7CAAC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rgbClr val="F7CAAC"/>
                </a:solidFill>
                <a:latin typeface="Corbel"/>
                <a:ea typeface="Corbel"/>
                <a:cs typeface="Corbel"/>
                <a:sym typeface="Corbel"/>
              </a:rPr>
              <a:t>Регулярные инспекции (периодичность: 3 года - программа на основе оценки рисков)</a:t>
            </a:r>
            <a:endParaRPr b="1" i="0" sz="1600" u="none" cap="none" strike="noStrike">
              <a:solidFill>
                <a:srgbClr val="F7CAAC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rgbClr val="F7CAAC"/>
                </a:solidFill>
                <a:latin typeface="Corbel"/>
                <a:ea typeface="Corbel"/>
                <a:cs typeface="Corbel"/>
                <a:sym typeface="Corbel"/>
              </a:rPr>
              <a:t>Контроль за соблюдением требований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rgbClr val="F7CAAC"/>
                </a:solidFill>
                <a:latin typeface="Corbel"/>
                <a:ea typeface="Corbel"/>
                <a:cs typeface="Corbel"/>
                <a:sym typeface="Corbel"/>
              </a:rPr>
              <a:t>Инспекции по конкретным причинам</a:t>
            </a:r>
            <a:endParaRPr b="1" i="0" sz="1600" u="none" cap="none" strike="noStrike">
              <a:solidFill>
                <a:srgbClr val="F7CAAC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38" name="Google Shape;138;p3"/>
          <p:cNvGrpSpPr/>
          <p:nvPr/>
        </p:nvGrpSpPr>
        <p:grpSpPr>
          <a:xfrm flipH="1">
            <a:off x="1566002" y="2318805"/>
            <a:ext cx="102629" cy="345674"/>
            <a:chOff x="2267328" y="3141433"/>
            <a:chExt cx="240121" cy="431852"/>
          </a:xfrm>
        </p:grpSpPr>
        <p:sp>
          <p:nvSpPr>
            <p:cNvPr id="139" name="Google Shape;139;p3"/>
            <p:cNvSpPr/>
            <p:nvPr/>
          </p:nvSpPr>
          <p:spPr>
            <a:xfrm rot="5400000">
              <a:off x="2315413" y="3093348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rgbClr val="428CCE"/>
            </a:solidFill>
            <a:ln cap="flat" cmpd="sng" w="12700">
              <a:solidFill>
                <a:srgbClr val="1E4E7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3"/>
            <p:cNvSpPr/>
            <p:nvPr/>
          </p:nvSpPr>
          <p:spPr>
            <a:xfrm rot="5400000">
              <a:off x="2315413" y="3237298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rgbClr val="428CCE"/>
            </a:solidFill>
            <a:ln cap="flat" cmpd="sng" w="12700">
              <a:solidFill>
                <a:srgbClr val="1E4E7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 rot="5400000">
              <a:off x="2315413" y="3381249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rgbClr val="428CCE"/>
            </a:solidFill>
            <a:ln cap="flat" cmpd="sng" w="12700">
              <a:solidFill>
                <a:srgbClr val="1E4E7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2" name="Google Shape;142;p3"/>
          <p:cNvGrpSpPr/>
          <p:nvPr/>
        </p:nvGrpSpPr>
        <p:grpSpPr>
          <a:xfrm flipH="1" rot="5400000">
            <a:off x="3096892" y="2146159"/>
            <a:ext cx="156960" cy="418777"/>
            <a:chOff x="2267328" y="3141433"/>
            <a:chExt cx="240121" cy="431852"/>
          </a:xfrm>
        </p:grpSpPr>
        <p:sp>
          <p:nvSpPr>
            <p:cNvPr id="143" name="Google Shape;143;p3"/>
            <p:cNvSpPr/>
            <p:nvPr/>
          </p:nvSpPr>
          <p:spPr>
            <a:xfrm rot="5400000">
              <a:off x="2315413" y="3093348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rgbClr val="428CCE"/>
            </a:solidFill>
            <a:ln cap="flat" cmpd="sng" w="12700">
              <a:solidFill>
                <a:srgbClr val="1E4E7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3"/>
            <p:cNvSpPr/>
            <p:nvPr/>
          </p:nvSpPr>
          <p:spPr>
            <a:xfrm rot="5400000">
              <a:off x="2315413" y="3237298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rgbClr val="428CCE"/>
            </a:solidFill>
            <a:ln cap="flat" cmpd="sng" w="12700">
              <a:solidFill>
                <a:srgbClr val="1E4E7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3"/>
            <p:cNvSpPr/>
            <p:nvPr/>
          </p:nvSpPr>
          <p:spPr>
            <a:xfrm rot="5400000">
              <a:off x="2315413" y="3381249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rgbClr val="428CCE"/>
            </a:solidFill>
            <a:ln cap="flat" cmpd="sng" w="12700">
              <a:solidFill>
                <a:srgbClr val="1E4E7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6" name="Google Shape;146;p3"/>
          <p:cNvSpPr/>
          <p:nvPr/>
        </p:nvSpPr>
        <p:spPr>
          <a:xfrm>
            <a:off x="7580670" y="3845516"/>
            <a:ext cx="4291782" cy="868313"/>
          </a:xfrm>
          <a:prstGeom prst="rect">
            <a:avLst/>
          </a:prstGeom>
          <a:solidFill>
            <a:srgbClr val="EBEBF9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E0B2"/>
              </a:buClr>
              <a:buSzPts val="1600"/>
              <a:buFont typeface="Corbel"/>
              <a:buNone/>
            </a:pPr>
            <a:r>
              <a:rPr b="1" lang="ru-RU" sz="1600">
                <a:solidFill>
                  <a:srgbClr val="C4E0B2"/>
                </a:solidFill>
                <a:latin typeface="Corbel"/>
                <a:ea typeface="Corbel"/>
                <a:cs typeface="Corbel"/>
                <a:sym typeface="Corbel"/>
              </a:rPr>
              <a:t> УДАЛЕННЫЕ ИНСПЕКЦИИ</a:t>
            </a:r>
            <a:endParaRPr b="1" i="0" sz="1600" u="none" cap="none" strike="noStrike">
              <a:solidFill>
                <a:srgbClr val="C4E0B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logo_azul_blanco-01" id="147" name="Google Shape;14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1365" y="119713"/>
            <a:ext cx="2087562" cy="72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"/>
          <p:cNvSpPr/>
          <p:nvPr/>
        </p:nvSpPr>
        <p:spPr>
          <a:xfrm>
            <a:off x="6304395" y="3201572"/>
            <a:ext cx="5403139" cy="3494196"/>
          </a:xfrm>
          <a:prstGeom prst="rect">
            <a:avLst/>
          </a:prstGeom>
          <a:solidFill>
            <a:schemeClr val="accent1">
              <a:alpha val="21960"/>
            </a:schemeClr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3" name="Google Shape;153;p4"/>
          <p:cNvGrpSpPr/>
          <p:nvPr/>
        </p:nvGrpSpPr>
        <p:grpSpPr>
          <a:xfrm>
            <a:off x="5216805" y="3624480"/>
            <a:ext cx="229522" cy="427592"/>
            <a:chOff x="2267328" y="3141433"/>
            <a:chExt cx="240121" cy="431852"/>
          </a:xfrm>
        </p:grpSpPr>
        <p:sp>
          <p:nvSpPr>
            <p:cNvPr id="154" name="Google Shape;154;p4"/>
            <p:cNvSpPr/>
            <p:nvPr/>
          </p:nvSpPr>
          <p:spPr>
            <a:xfrm rot="5400000">
              <a:off x="2315413" y="3093348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4"/>
            <p:cNvSpPr/>
            <p:nvPr/>
          </p:nvSpPr>
          <p:spPr>
            <a:xfrm rot="5400000">
              <a:off x="2315413" y="3237299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4"/>
            <p:cNvSpPr/>
            <p:nvPr/>
          </p:nvSpPr>
          <p:spPr>
            <a:xfrm rot="5400000">
              <a:off x="2315413" y="3381249"/>
              <a:ext cx="143951" cy="240121"/>
            </a:xfrm>
            <a:prstGeom prst="chevron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7" name="Google Shape;157;p4"/>
          <p:cNvSpPr/>
          <p:nvPr/>
        </p:nvSpPr>
        <p:spPr>
          <a:xfrm>
            <a:off x="1206682" y="1021468"/>
            <a:ext cx="10500852" cy="766843"/>
          </a:xfrm>
          <a:prstGeom prst="rect">
            <a:avLst/>
          </a:prstGeom>
          <a:solidFill>
            <a:srgbClr val="2E75B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r" dir="8100000" dist="38100">
              <a:srgbClr val="F5F4F4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 cap="small">
                <a:solidFill>
                  <a:srgbClr val="0F273C"/>
                </a:solidFill>
                <a:latin typeface="Garamond"/>
                <a:ea typeface="Garamond"/>
                <a:cs typeface="Garamond"/>
                <a:sym typeface="Garamond"/>
              </a:rPr>
              <a:t>РУКОВОДСТВО ПО НАДЛЕЖАЩЕЙ ПРАКТИКЕ ИЗГОТОВЛЕНИЯ ЛЕКАРСТВЕННЫХ ПРОДУКТОВ ДЛЯ ЧЕЛОВЕКА</a:t>
            </a:r>
            <a:endParaRPr b="1" sz="1600" cap="small">
              <a:solidFill>
                <a:srgbClr val="0F273C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 cap="small">
                <a:solidFill>
                  <a:srgbClr val="0F273C"/>
                </a:solidFill>
                <a:latin typeface="Garamond"/>
                <a:ea typeface="Garamond"/>
                <a:cs typeface="Garamond"/>
                <a:sym typeface="Garamond"/>
              </a:rPr>
              <a:t>Положение Anmat 3602= Руководство PIC/S PE009/15</a:t>
            </a:r>
            <a:endParaRPr/>
          </a:p>
        </p:txBody>
      </p:sp>
      <p:sp>
        <p:nvSpPr>
          <p:cNvPr id="158" name="Google Shape;158;p4"/>
          <p:cNvSpPr/>
          <p:nvPr/>
        </p:nvSpPr>
        <p:spPr>
          <a:xfrm>
            <a:off x="3952876" y="188912"/>
            <a:ext cx="4429125" cy="719138"/>
          </a:xfrm>
          <a:prstGeom prst="rect">
            <a:avLst/>
          </a:prstGeom>
          <a:noFill/>
          <a:ln cap="flat" cmpd="sng" w="12700">
            <a:solidFill>
              <a:srgbClr val="24BAC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cap="small">
                <a:solidFill>
                  <a:srgbClr val="24BAC2"/>
                </a:solidFill>
                <a:latin typeface="Corbel"/>
                <a:ea typeface="Corbel"/>
                <a:cs typeface="Corbel"/>
                <a:sym typeface="Corbel"/>
              </a:rPr>
              <a:t>ИНСПЕКЦИИ GMP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cap="small">
                <a:solidFill>
                  <a:srgbClr val="24BAC2"/>
                </a:solidFill>
                <a:latin typeface="Corbel"/>
                <a:ea typeface="Corbel"/>
                <a:cs typeface="Corbel"/>
                <a:sym typeface="Corbel"/>
              </a:rPr>
              <a:t>НОРМАТИВНО-ПРАВОВАЯ БАЗА</a:t>
            </a:r>
            <a:endParaRPr sz="1800" cap="small">
              <a:solidFill>
                <a:srgbClr val="24BAC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logo_azul_blanco-01" id="159" name="Google Shape;15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0651" y="61914"/>
            <a:ext cx="2087562" cy="72707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4"/>
          <p:cNvSpPr/>
          <p:nvPr/>
        </p:nvSpPr>
        <p:spPr>
          <a:xfrm>
            <a:off x="1180257" y="1903930"/>
            <a:ext cx="1553445" cy="1152525"/>
          </a:xfrm>
          <a:prstGeom prst="rect">
            <a:avLst/>
          </a:prstGeom>
          <a:solidFill>
            <a:srgbClr val="3865B4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0F273C"/>
                </a:solidFill>
                <a:latin typeface="Corbel"/>
                <a:ea typeface="Corbel"/>
                <a:cs typeface="Corbel"/>
                <a:sym typeface="Corbel"/>
              </a:rPr>
              <a:t>Часть А - Общие требования к лекарствам</a:t>
            </a:r>
            <a:endParaRPr sz="16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6429815" y="1918679"/>
            <a:ext cx="1688997" cy="115252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1F386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4969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ОСОБЫЕ ТРЕБОВАНИЯ GMP ДЛЯ АЛЛЕРГЕНОВ ПОЛОЖЕНИЕ ANMAT 6826</a:t>
            </a:r>
            <a:endParaRPr sz="1400">
              <a:solidFill>
                <a:srgbClr val="44969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2" name="Google Shape;162;p4"/>
          <p:cNvSpPr/>
          <p:nvPr/>
        </p:nvSpPr>
        <p:spPr>
          <a:xfrm>
            <a:off x="8382001" y="1918679"/>
            <a:ext cx="1594466" cy="115252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1F386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НП ДЛЯ БАНКОВ КРОВИ Положения ANMAT 1682</a:t>
            </a:r>
            <a:endParaRPr sz="14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3" name="Google Shape;163;p4"/>
          <p:cNvSpPr txBox="1"/>
          <p:nvPr/>
        </p:nvSpPr>
        <p:spPr>
          <a:xfrm>
            <a:off x="4578886" y="3258314"/>
            <a:ext cx="1505360" cy="64633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1F38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17 и 18 Специально для биологических препаратов</a:t>
            </a:r>
            <a:endParaRPr sz="1200">
              <a:solidFill>
                <a:srgbClr val="44969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2830552" y="1918679"/>
            <a:ext cx="1553445" cy="1152525"/>
          </a:xfrm>
          <a:prstGeom prst="rect">
            <a:avLst/>
          </a:prstGeom>
          <a:solidFill>
            <a:srgbClr val="3865B4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0F273C"/>
                </a:solidFill>
                <a:latin typeface="Corbel"/>
                <a:ea typeface="Corbel"/>
                <a:cs typeface="Corbel"/>
                <a:sym typeface="Corbel"/>
              </a:rPr>
              <a:t>Часть B - Общие требования к API</a:t>
            </a:r>
            <a:endParaRPr sz="16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4526512" y="1918679"/>
            <a:ext cx="1610109" cy="1152525"/>
          </a:xfrm>
          <a:prstGeom prst="rect">
            <a:avLst/>
          </a:prstGeom>
          <a:solidFill>
            <a:srgbClr val="3865B4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0F273C"/>
                </a:solidFill>
                <a:latin typeface="Corbel"/>
                <a:ea typeface="Corbel"/>
                <a:cs typeface="Corbel"/>
                <a:sym typeface="Corbel"/>
              </a:rPr>
              <a:t>ПРИЛОЖЕНИЯ (19 Приложений)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F273C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6" name="Google Shape;166;p4"/>
          <p:cNvSpPr txBox="1"/>
          <p:nvPr/>
        </p:nvSpPr>
        <p:spPr>
          <a:xfrm>
            <a:off x="4578886" y="4104361"/>
            <a:ext cx="1521388" cy="83099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1F38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Приложение 17 Производство биологических продуктов</a:t>
            </a:r>
            <a:endParaRPr sz="1200">
              <a:solidFill>
                <a:srgbClr val="44969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7" name="Google Shape;167;p4"/>
          <p:cNvSpPr txBox="1"/>
          <p:nvPr/>
        </p:nvSpPr>
        <p:spPr>
          <a:xfrm>
            <a:off x="4578886" y="5062862"/>
            <a:ext cx="1521388" cy="1015663"/>
          </a:xfrm>
          <a:prstGeom prst="rect">
            <a:avLst/>
          </a:prstGeom>
          <a:noFill/>
          <a:ln cap="flat" cmpd="sng" w="9525">
            <a:solidFill>
              <a:srgbClr val="1F38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Приложение 18 Производство продуктов, полученных из крови</a:t>
            </a:r>
            <a:endParaRPr sz="1200">
              <a:solidFill>
                <a:srgbClr val="44969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8" name="Google Shape;168;p4"/>
          <p:cNvSpPr/>
          <p:nvPr/>
        </p:nvSpPr>
        <p:spPr>
          <a:xfrm>
            <a:off x="10113066" y="1901729"/>
            <a:ext cx="1594468" cy="115252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1F386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АВТОРИЗАЦИЯ БАНКОВ КРОВИ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Положение ANMAT 1582</a:t>
            </a:r>
            <a:endParaRPr sz="14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9" name="Google Shape;169;p4"/>
          <p:cNvSpPr/>
          <p:nvPr/>
        </p:nvSpPr>
        <p:spPr>
          <a:xfrm>
            <a:off x="4454062" y="3201572"/>
            <a:ext cx="1725509" cy="3007481"/>
          </a:xfrm>
          <a:prstGeom prst="rect">
            <a:avLst/>
          </a:prstGeom>
          <a:noFill/>
          <a:ln cap="flat" cmpd="sng" w="12700">
            <a:solidFill>
              <a:srgbClr val="1F3864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4969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4"/>
          <p:cNvSpPr/>
          <p:nvPr/>
        </p:nvSpPr>
        <p:spPr>
          <a:xfrm>
            <a:off x="1180258" y="6261341"/>
            <a:ext cx="4999314" cy="434427"/>
          </a:xfrm>
          <a:prstGeom prst="rect">
            <a:avLst/>
          </a:prstGeom>
          <a:noFill/>
          <a:ln cap="flat" cmpd="sng" w="12700">
            <a:solidFill>
              <a:srgbClr val="1F3864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44969F"/>
                </a:solidFill>
                <a:latin typeface="Calibri"/>
                <a:ea typeface="Calibri"/>
                <a:cs typeface="Calibri"/>
                <a:sym typeface="Calibri"/>
              </a:rPr>
              <a:t>Лекарственные препараты для передовой терапии -Непрерывное биофармацевтическое производство</a:t>
            </a:r>
            <a:endParaRPr sz="1400">
              <a:solidFill>
                <a:srgbClr val="44969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4"/>
          <p:cNvSpPr/>
          <p:nvPr/>
        </p:nvSpPr>
        <p:spPr>
          <a:xfrm>
            <a:off x="1956979" y="1800574"/>
            <a:ext cx="45719" cy="11341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4"/>
          <p:cNvSpPr/>
          <p:nvPr/>
        </p:nvSpPr>
        <p:spPr>
          <a:xfrm>
            <a:off x="3584387" y="1811649"/>
            <a:ext cx="45719" cy="11341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5241601" y="1811878"/>
            <a:ext cx="45719" cy="11341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4"/>
          <p:cNvSpPr/>
          <p:nvPr/>
        </p:nvSpPr>
        <p:spPr>
          <a:xfrm>
            <a:off x="6429816" y="3290892"/>
            <a:ext cx="5132920" cy="434427"/>
          </a:xfrm>
          <a:prstGeom prst="rect">
            <a:avLst/>
          </a:prstGeom>
          <a:noFill/>
          <a:ln cap="flat" cmpd="sng" w="12700">
            <a:solidFill>
              <a:srgbClr val="1F3864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44969F"/>
                </a:solidFill>
                <a:latin typeface="Arial"/>
                <a:ea typeface="Arial"/>
                <a:cs typeface="Arial"/>
                <a:sym typeface="Arial"/>
              </a:rPr>
              <a:t>КОМПЕТЕНТНЫЙ ОРГАН ANMAT</a:t>
            </a:r>
            <a:endParaRPr/>
          </a:p>
        </p:txBody>
      </p:sp>
      <p:sp>
        <p:nvSpPr>
          <p:cNvPr id="175" name="Google Shape;175;p4"/>
          <p:cNvSpPr/>
          <p:nvPr/>
        </p:nvSpPr>
        <p:spPr>
          <a:xfrm>
            <a:off x="6440206" y="3837491"/>
            <a:ext cx="2620830" cy="1282127"/>
          </a:xfrm>
          <a:prstGeom prst="rect">
            <a:avLst/>
          </a:prstGeom>
          <a:noFill/>
          <a:ln cap="flat" cmpd="sng" w="12700">
            <a:solidFill>
              <a:srgbClr val="1F3864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УПРАВЛЕНИЕ ПО ОЦЕНКЕ И КОНТРОЛЮ БИОЛОГИЧЕСКИХ И РАДИОФАРМАЦЕВТИЧЕСКИХ ПРЕПАРАТОВ</a:t>
            </a:r>
            <a:endParaRPr sz="1600">
              <a:solidFill>
                <a:srgbClr val="44969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9370962" y="3820956"/>
            <a:ext cx="2191774" cy="1298662"/>
          </a:xfrm>
          <a:prstGeom prst="rect">
            <a:avLst/>
          </a:prstGeom>
          <a:noFill/>
          <a:ln cap="flat" cmpd="sng" w="12700">
            <a:solidFill>
              <a:srgbClr val="1F3864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ЛИЦЕНЗИРОВАНИЕ И ИНСПЕКЦИЯ GMP ПРОИЗВОДИТЕЛЕЙ БИОЛОГИЧЕСКИХ ПРОДУКТОВ</a:t>
            </a:r>
            <a:endParaRPr sz="1600">
              <a:solidFill>
                <a:srgbClr val="44969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9080485" y="4434454"/>
            <a:ext cx="271027" cy="8849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4"/>
          <p:cNvSpPr/>
          <p:nvPr/>
        </p:nvSpPr>
        <p:spPr>
          <a:xfrm>
            <a:off x="6471671" y="5232079"/>
            <a:ext cx="5091065" cy="434427"/>
          </a:xfrm>
          <a:prstGeom prst="rect">
            <a:avLst/>
          </a:prstGeom>
          <a:noFill/>
          <a:ln cap="flat" cmpd="sng" w="12700">
            <a:solidFill>
              <a:srgbClr val="1F3864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44969F"/>
                </a:solidFill>
                <a:latin typeface="Arial"/>
                <a:ea typeface="Arial"/>
                <a:cs typeface="Arial"/>
                <a:sym typeface="Arial"/>
              </a:rPr>
              <a:t>ЧЛЕНЫ PIC/S</a:t>
            </a:r>
            <a:endParaRPr/>
          </a:p>
        </p:txBody>
      </p:sp>
      <p:sp>
        <p:nvSpPr>
          <p:cNvPr id="179" name="Google Shape;179;p4"/>
          <p:cNvSpPr/>
          <p:nvPr/>
        </p:nvSpPr>
        <p:spPr>
          <a:xfrm>
            <a:off x="8949446" y="5725448"/>
            <a:ext cx="135513" cy="233166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4"/>
          <p:cNvSpPr/>
          <p:nvPr/>
        </p:nvSpPr>
        <p:spPr>
          <a:xfrm>
            <a:off x="6471671" y="5958615"/>
            <a:ext cx="5091065" cy="667764"/>
          </a:xfrm>
          <a:prstGeom prst="rect">
            <a:avLst/>
          </a:prstGeom>
          <a:noFill/>
          <a:ln cap="flat" cmpd="sng" w="12700">
            <a:solidFill>
              <a:srgbClr val="1F3864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ПРОВЕРИТЬ СИСТЕМУ КАЧЕСТВА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44969F"/>
                </a:solidFill>
                <a:latin typeface="Corbel"/>
                <a:ea typeface="Corbel"/>
                <a:cs typeface="Corbel"/>
                <a:sym typeface="Corbel"/>
              </a:rPr>
              <a:t>СТАНДАРТЫ И ПРОЦЕСС СООТВЕТСТВУЮТ ТРЕБОВАНИЯМ PIC/S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5"/>
          <p:cNvSpPr txBox="1"/>
          <p:nvPr/>
        </p:nvSpPr>
        <p:spPr>
          <a:xfrm>
            <a:off x="1874442" y="3034078"/>
            <a:ext cx="816921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ru-RU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СПАСИБО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5"/>
          <p:cNvSpPr txBox="1"/>
          <p:nvPr/>
        </p:nvSpPr>
        <p:spPr>
          <a:xfrm>
            <a:off x="4271172" y="5882054"/>
            <a:ext cx="765301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Доктор Патрисия Апреа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patricia.aprea@anmat.gob.ar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2021-08-17T14:24:13Z</dcterms:created>
  <dc:creator>Ольга Воронина</dc:creator>
</cp:coreProperties>
</file>